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91" r:id="rId3"/>
    <p:sldId id="293" r:id="rId4"/>
    <p:sldId id="273" r:id="rId5"/>
    <p:sldId id="258" r:id="rId6"/>
    <p:sldId id="259" r:id="rId7"/>
    <p:sldId id="289" r:id="rId8"/>
    <p:sldId id="295" r:id="rId9"/>
    <p:sldId id="300" r:id="rId10"/>
    <p:sldId id="299" r:id="rId11"/>
    <p:sldId id="320" r:id="rId12"/>
    <p:sldId id="268" r:id="rId13"/>
    <p:sldId id="266" r:id="rId14"/>
    <p:sldId id="276" r:id="rId15"/>
    <p:sldId id="290" r:id="rId16"/>
    <p:sldId id="277"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9" autoAdjust="0"/>
    <p:restoredTop sz="71108" autoAdjust="0"/>
  </p:normalViewPr>
  <p:slideViewPr>
    <p:cSldViewPr>
      <p:cViewPr varScale="1">
        <p:scale>
          <a:sx n="61" d="100"/>
          <a:sy n="61" d="100"/>
        </p:scale>
        <p:origin x="1709"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A01CB6-3FCF-4C12-9475-C58B738CB470}" type="datetimeFigureOut">
              <a:rPr kumimoji="1" lang="ja-JP" altLang="en-US" smtClean="0"/>
              <a:t>2023/7/18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A6BE88-D1EA-48A0-89CA-4A1FB300DE5E}" type="slidenum">
              <a:rPr kumimoji="1" lang="ja-JP" altLang="en-US" smtClean="0"/>
              <a:t>‹#›</a:t>
            </a:fld>
            <a:endParaRPr kumimoji="1" lang="ja-JP" altLang="en-US"/>
          </a:p>
        </p:txBody>
      </p:sp>
    </p:spTree>
    <p:extLst>
      <p:ext uri="{BB962C8B-B14F-4D97-AF65-F5344CB8AC3E}">
        <p14:creationId xmlns:p14="http://schemas.microsoft.com/office/powerpoint/2010/main" val="15570822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40A2574-916D-43DF-B8E4-27F51F233C82}" type="slidenum">
              <a:rPr kumimoji="1" lang="ja-JP" altLang="en-US" smtClean="0"/>
              <a:t>12</a:t>
            </a:fld>
            <a:endParaRPr kumimoji="1" lang="ja-JP" altLang="en-US"/>
          </a:p>
        </p:txBody>
      </p:sp>
    </p:spTree>
    <p:extLst>
      <p:ext uri="{BB962C8B-B14F-4D97-AF65-F5344CB8AC3E}">
        <p14:creationId xmlns:p14="http://schemas.microsoft.com/office/powerpoint/2010/main" val="132645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2A6BE88-D1EA-48A0-89CA-4A1FB300DE5E}" type="slidenum">
              <a:rPr kumimoji="1" lang="ja-JP" altLang="en-US" smtClean="0"/>
              <a:t>16</a:t>
            </a:fld>
            <a:endParaRPr kumimoji="1" lang="ja-JP" altLang="en-US"/>
          </a:p>
        </p:txBody>
      </p:sp>
    </p:spTree>
    <p:extLst>
      <p:ext uri="{BB962C8B-B14F-4D97-AF65-F5344CB8AC3E}">
        <p14:creationId xmlns:p14="http://schemas.microsoft.com/office/powerpoint/2010/main" val="2642819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3675153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4071796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1304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1454817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101770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154389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20836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219268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114890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3880932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FCC9C0C-A9A6-4287-8F23-D1A626981CA9}" type="datetimeFigureOut">
              <a:rPr kumimoji="1" lang="ja-JP" altLang="en-US" smtClean="0"/>
              <a:t>2023/7/18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301882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C9C0C-A9A6-4287-8F23-D1A626981CA9}" type="datetimeFigureOut">
              <a:rPr kumimoji="1" lang="ja-JP" altLang="en-US" smtClean="0"/>
              <a:t>2023/7/18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3DAD4-4BB3-48A3-89B8-F7ABBA377661}" type="slidenum">
              <a:rPr kumimoji="1" lang="ja-JP" altLang="en-US" smtClean="0"/>
              <a:t>‹#›</a:t>
            </a:fld>
            <a:endParaRPr kumimoji="1" lang="ja-JP" altLang="en-US"/>
          </a:p>
        </p:txBody>
      </p:sp>
    </p:spTree>
    <p:extLst>
      <p:ext uri="{BB962C8B-B14F-4D97-AF65-F5344CB8AC3E}">
        <p14:creationId xmlns:p14="http://schemas.microsoft.com/office/powerpoint/2010/main" val="3352168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dirty="0"/>
              <a:t>Information in </a:t>
            </a:r>
            <a:br>
              <a:rPr kumimoji="1" lang="en-US" altLang="ja-JP" dirty="0"/>
            </a:br>
            <a:r>
              <a:rPr kumimoji="1" lang="en-US" altLang="ja-JP" dirty="0"/>
              <a:t>Electromagnetic Waves</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0913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2AE8CC-134A-41B5-B960-CA14B71FFBD2}"/>
              </a:ext>
            </a:extLst>
          </p:cNvPr>
          <p:cNvSpPr>
            <a:spLocks noGrp="1"/>
          </p:cNvSpPr>
          <p:nvPr>
            <p:ph type="title"/>
          </p:nvPr>
        </p:nvSpPr>
        <p:spPr/>
        <p:txBody>
          <a:bodyPr>
            <a:normAutofit fontScale="90000"/>
          </a:bodyPr>
          <a:lstStyle/>
          <a:p>
            <a:r>
              <a:rPr lang="en-US" altLang="ja-JP" dirty="0"/>
              <a:t>Imager with a </a:t>
            </a:r>
            <a:br>
              <a:rPr lang="en-US" altLang="ja-JP" dirty="0"/>
            </a:br>
            <a:r>
              <a:rPr lang="en-US" altLang="ja-JP" dirty="0"/>
              <a:t>Collimator and F-conversion</a:t>
            </a:r>
            <a:endParaRPr kumimoji="1" lang="ja-JP" altLang="en-US" dirty="0"/>
          </a:p>
        </p:txBody>
      </p:sp>
      <p:cxnSp>
        <p:nvCxnSpPr>
          <p:cNvPr id="5" name="直線コネクタ 4">
            <a:extLst>
              <a:ext uri="{FF2B5EF4-FFF2-40B4-BE49-F238E27FC236}">
                <a16:creationId xmlns:a16="http://schemas.microsoft.com/office/drawing/2014/main" id="{C8CE0E61-53A1-4869-9E5B-CECEF1CA9C70}"/>
              </a:ext>
            </a:extLst>
          </p:cNvPr>
          <p:cNvCxnSpPr>
            <a:cxnSpLocks/>
          </p:cNvCxnSpPr>
          <p:nvPr/>
        </p:nvCxnSpPr>
        <p:spPr>
          <a:xfrm>
            <a:off x="1126066" y="1744326"/>
            <a:ext cx="730130" cy="19817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5375E1B-61E9-4E14-AF8D-9004A55F4555}"/>
              </a:ext>
            </a:extLst>
          </p:cNvPr>
          <p:cNvCxnSpPr>
            <a:cxnSpLocks/>
          </p:cNvCxnSpPr>
          <p:nvPr/>
        </p:nvCxnSpPr>
        <p:spPr>
          <a:xfrm flipH="1">
            <a:off x="904579" y="1729092"/>
            <a:ext cx="684136" cy="20646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2460FA01-3DBE-477A-98F8-52A95A622C0A}"/>
              </a:ext>
            </a:extLst>
          </p:cNvPr>
          <p:cNvSpPr/>
          <p:nvPr/>
        </p:nvSpPr>
        <p:spPr>
          <a:xfrm>
            <a:off x="782903" y="4360943"/>
            <a:ext cx="1283729" cy="216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Filter</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78F4D622-B114-483F-9C18-973F86D1F4A2}"/>
              </a:ext>
            </a:extLst>
          </p:cNvPr>
          <p:cNvSpPr/>
          <p:nvPr/>
        </p:nvSpPr>
        <p:spPr>
          <a:xfrm>
            <a:off x="695730" y="5782080"/>
            <a:ext cx="1512168" cy="2880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Detector</a:t>
            </a:r>
            <a:endParaRPr kumimoji="1" lang="ja-JP" altLang="en-US" dirty="0"/>
          </a:p>
        </p:txBody>
      </p:sp>
      <p:sp>
        <p:nvSpPr>
          <p:cNvPr id="14" name="テキスト ボックス 13">
            <a:extLst>
              <a:ext uri="{FF2B5EF4-FFF2-40B4-BE49-F238E27FC236}">
                <a16:creationId xmlns:a16="http://schemas.microsoft.com/office/drawing/2014/main" id="{BF56BD30-DBF6-425A-A7EA-E0739456736F}"/>
              </a:ext>
            </a:extLst>
          </p:cNvPr>
          <p:cNvSpPr txBox="1"/>
          <p:nvPr/>
        </p:nvSpPr>
        <p:spPr>
          <a:xfrm>
            <a:off x="453978" y="2231431"/>
            <a:ext cx="2215671" cy="369332"/>
          </a:xfrm>
          <a:prstGeom prst="rect">
            <a:avLst/>
          </a:prstGeom>
          <a:noFill/>
        </p:spPr>
        <p:txBody>
          <a:bodyPr wrap="none" rtlCol="0">
            <a:spAutoFit/>
          </a:bodyPr>
          <a:lstStyle/>
          <a:p>
            <a:r>
              <a:rPr lang="en-US" altLang="ja-JP" dirty="0"/>
              <a:t>Telescope  f</a:t>
            </a:r>
            <a:r>
              <a:rPr kumimoji="1" lang="en-US" altLang="ja-JP" dirty="0"/>
              <a:t>ocal plane</a:t>
            </a:r>
          </a:p>
        </p:txBody>
      </p:sp>
      <p:sp>
        <p:nvSpPr>
          <p:cNvPr id="15" name="テキスト ボックス 14">
            <a:extLst>
              <a:ext uri="{FF2B5EF4-FFF2-40B4-BE49-F238E27FC236}">
                <a16:creationId xmlns:a16="http://schemas.microsoft.com/office/drawing/2014/main" id="{F5D45F57-2AC9-4C03-83EE-DE570BECCDE8}"/>
              </a:ext>
            </a:extLst>
          </p:cNvPr>
          <p:cNvSpPr txBox="1"/>
          <p:nvPr/>
        </p:nvSpPr>
        <p:spPr>
          <a:xfrm>
            <a:off x="3995936" y="2097316"/>
            <a:ext cx="4896537" cy="4247317"/>
          </a:xfrm>
          <a:prstGeom prst="rect">
            <a:avLst/>
          </a:prstGeom>
          <a:noFill/>
        </p:spPr>
        <p:txBody>
          <a:bodyPr wrap="square" rtlCol="0">
            <a:spAutoFit/>
          </a:bodyPr>
          <a:lstStyle/>
          <a:p>
            <a:r>
              <a:rPr kumimoji="1" lang="en-US" altLang="ja-JP" dirty="0"/>
              <a:t>Collimator: After telescope focal plane, the collimator optics collimates the ray.</a:t>
            </a:r>
          </a:p>
          <a:p>
            <a:endParaRPr kumimoji="1" lang="en-US" altLang="ja-JP" dirty="0"/>
          </a:p>
          <a:p>
            <a:r>
              <a:rPr lang="en-US" altLang="ja-JP" b="1" dirty="0"/>
              <a:t>Advantages:</a:t>
            </a:r>
          </a:p>
          <a:p>
            <a:r>
              <a:rPr kumimoji="1" lang="en-US" altLang="ja-JP" dirty="0"/>
              <a:t>All rays of light enter the filter almost vertically, and the filter can work uniformly.</a:t>
            </a:r>
          </a:p>
          <a:p>
            <a:r>
              <a:rPr lang="en-US" altLang="ja-JP" dirty="0"/>
              <a:t>The telescope f-number can be converted by imaging lens to fit the image size to the detector's pixel size.</a:t>
            </a:r>
          </a:p>
          <a:p>
            <a:r>
              <a:rPr lang="en-US" altLang="ja-JP" dirty="0"/>
              <a:t>The aperture stop can be placed to block light coming from outside the telescope (preventing stray light). In case of IR instrument, cooling the aperture can dramatically reduce background radiation in the infrared region above 2um, where background radiation is large.</a:t>
            </a:r>
          </a:p>
        </p:txBody>
      </p:sp>
      <p:sp>
        <p:nvSpPr>
          <p:cNvPr id="16" name="楕円 15">
            <a:extLst>
              <a:ext uri="{FF2B5EF4-FFF2-40B4-BE49-F238E27FC236}">
                <a16:creationId xmlns:a16="http://schemas.microsoft.com/office/drawing/2014/main" id="{EBE50781-0847-4A4F-8193-E78C6E926F18}"/>
              </a:ext>
            </a:extLst>
          </p:cNvPr>
          <p:cNvSpPr/>
          <p:nvPr/>
        </p:nvSpPr>
        <p:spPr>
          <a:xfrm>
            <a:off x="689955" y="3685753"/>
            <a:ext cx="1513736"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CC9FB85-6F60-4F57-93B4-29C568EB07A1}"/>
              </a:ext>
            </a:extLst>
          </p:cNvPr>
          <p:cNvCxnSpPr>
            <a:cxnSpLocks/>
            <a:stCxn id="16" idx="3"/>
          </p:cNvCxnSpPr>
          <p:nvPr/>
        </p:nvCxnSpPr>
        <p:spPr>
          <a:xfrm>
            <a:off x="911637" y="3870141"/>
            <a:ext cx="0" cy="9141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E86BCA3-96DB-44F4-8001-820D79D1F04D}"/>
              </a:ext>
            </a:extLst>
          </p:cNvPr>
          <p:cNvCxnSpPr>
            <a:cxnSpLocks/>
          </p:cNvCxnSpPr>
          <p:nvPr/>
        </p:nvCxnSpPr>
        <p:spPr>
          <a:xfrm>
            <a:off x="1922620" y="3901777"/>
            <a:ext cx="0" cy="9141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B84261C0-2B48-41CF-BFFD-95A4748D7D02}"/>
              </a:ext>
            </a:extLst>
          </p:cNvPr>
          <p:cNvSpPr/>
          <p:nvPr/>
        </p:nvSpPr>
        <p:spPr>
          <a:xfrm>
            <a:off x="658216" y="4752638"/>
            <a:ext cx="1513736"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cxnSp>
        <p:nvCxnSpPr>
          <p:cNvPr id="22" name="直線コネクタ 21">
            <a:extLst>
              <a:ext uri="{FF2B5EF4-FFF2-40B4-BE49-F238E27FC236}">
                <a16:creationId xmlns:a16="http://schemas.microsoft.com/office/drawing/2014/main" id="{0370C7B0-8199-4A16-86E4-30FC575E7F8C}"/>
              </a:ext>
            </a:extLst>
          </p:cNvPr>
          <p:cNvCxnSpPr>
            <a:cxnSpLocks/>
            <a:stCxn id="21" idx="5"/>
          </p:cNvCxnSpPr>
          <p:nvPr/>
        </p:nvCxnSpPr>
        <p:spPr>
          <a:xfrm flipH="1">
            <a:off x="1446823" y="4937026"/>
            <a:ext cx="503447" cy="7851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6274661-F333-4595-9A7C-D81EDE84FB59}"/>
              </a:ext>
            </a:extLst>
          </p:cNvPr>
          <p:cNvCxnSpPr>
            <a:cxnSpLocks/>
            <a:stCxn id="21" idx="3"/>
          </p:cNvCxnSpPr>
          <p:nvPr/>
        </p:nvCxnSpPr>
        <p:spPr>
          <a:xfrm>
            <a:off x="879898" y="4937026"/>
            <a:ext cx="566925" cy="811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5283AE7-B523-4A2B-AA2C-5467BF239B54}"/>
              </a:ext>
            </a:extLst>
          </p:cNvPr>
          <p:cNvSpPr txBox="1"/>
          <p:nvPr/>
        </p:nvSpPr>
        <p:spPr>
          <a:xfrm>
            <a:off x="2376999" y="3974790"/>
            <a:ext cx="1484894" cy="369332"/>
          </a:xfrm>
          <a:prstGeom prst="rect">
            <a:avLst/>
          </a:prstGeom>
          <a:noFill/>
        </p:spPr>
        <p:txBody>
          <a:bodyPr wrap="none" rtlCol="0">
            <a:spAutoFit/>
          </a:bodyPr>
          <a:lstStyle/>
          <a:p>
            <a:r>
              <a:rPr kumimoji="1" lang="en-US" altLang="ja-JP" dirty="0"/>
              <a:t>Aperture stop</a:t>
            </a:r>
            <a:endParaRPr kumimoji="1" lang="ja-JP" altLang="en-US" dirty="0"/>
          </a:p>
        </p:txBody>
      </p:sp>
      <p:cxnSp>
        <p:nvCxnSpPr>
          <p:cNvPr id="19" name="直線コネクタ 18">
            <a:extLst>
              <a:ext uri="{FF2B5EF4-FFF2-40B4-BE49-F238E27FC236}">
                <a16:creationId xmlns:a16="http://schemas.microsoft.com/office/drawing/2014/main" id="{C8FEF129-DF07-41FC-8CE8-BCFAB425672F}"/>
              </a:ext>
            </a:extLst>
          </p:cNvPr>
          <p:cNvCxnSpPr/>
          <p:nvPr/>
        </p:nvCxnSpPr>
        <p:spPr>
          <a:xfrm>
            <a:off x="1948091" y="4154858"/>
            <a:ext cx="408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6FB4F5D-A21D-44DC-B7F7-8E64766BF058}"/>
              </a:ext>
            </a:extLst>
          </p:cNvPr>
          <p:cNvCxnSpPr/>
          <p:nvPr/>
        </p:nvCxnSpPr>
        <p:spPr>
          <a:xfrm>
            <a:off x="453978" y="4159456"/>
            <a:ext cx="408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384148-5B50-49FE-8510-6E4832D1A186}"/>
              </a:ext>
            </a:extLst>
          </p:cNvPr>
          <p:cNvSpPr txBox="1"/>
          <p:nvPr/>
        </p:nvSpPr>
        <p:spPr>
          <a:xfrm>
            <a:off x="648457" y="4691117"/>
            <a:ext cx="1452642" cy="646331"/>
          </a:xfrm>
          <a:prstGeom prst="rect">
            <a:avLst/>
          </a:prstGeom>
          <a:noFill/>
        </p:spPr>
        <p:txBody>
          <a:bodyPr wrap="none" rtlCol="0">
            <a:spAutoFit/>
          </a:bodyPr>
          <a:lstStyle/>
          <a:p>
            <a:pPr algn="ctr"/>
            <a:r>
              <a:rPr kumimoji="1" lang="en-US" altLang="ja-JP" dirty="0"/>
              <a:t>Imaging lens/</a:t>
            </a:r>
          </a:p>
          <a:p>
            <a:pPr algn="ctr"/>
            <a:r>
              <a:rPr lang="en-US" altLang="ja-JP" dirty="0"/>
              <a:t>F-conversion</a:t>
            </a:r>
            <a:endParaRPr kumimoji="1" lang="ja-JP" altLang="en-US" dirty="0"/>
          </a:p>
        </p:txBody>
      </p:sp>
      <p:sp>
        <p:nvSpPr>
          <p:cNvPr id="26" name="テキスト ボックス 25">
            <a:extLst>
              <a:ext uri="{FF2B5EF4-FFF2-40B4-BE49-F238E27FC236}">
                <a16:creationId xmlns:a16="http://schemas.microsoft.com/office/drawing/2014/main" id="{F1FCD7E7-9063-4E23-A75B-4885A87D86DA}"/>
              </a:ext>
            </a:extLst>
          </p:cNvPr>
          <p:cNvSpPr txBox="1"/>
          <p:nvPr/>
        </p:nvSpPr>
        <p:spPr>
          <a:xfrm>
            <a:off x="701629" y="3624282"/>
            <a:ext cx="1158138" cy="369332"/>
          </a:xfrm>
          <a:prstGeom prst="rect">
            <a:avLst/>
          </a:prstGeom>
          <a:noFill/>
        </p:spPr>
        <p:txBody>
          <a:bodyPr wrap="none" rtlCol="0">
            <a:spAutoFit/>
          </a:bodyPr>
          <a:lstStyle/>
          <a:p>
            <a:pPr algn="ctr"/>
            <a:r>
              <a:rPr lang="en-US" altLang="ja-JP" dirty="0"/>
              <a:t>Collimator</a:t>
            </a:r>
            <a:endParaRPr kumimoji="1" lang="ja-JP" altLang="en-US" dirty="0"/>
          </a:p>
        </p:txBody>
      </p:sp>
    </p:spTree>
    <p:extLst>
      <p:ext uri="{BB962C8B-B14F-4D97-AF65-F5344CB8AC3E}">
        <p14:creationId xmlns:p14="http://schemas.microsoft.com/office/powerpoint/2010/main" val="204467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Adaptive Optics</a:t>
            </a:r>
            <a:endParaRPr kumimoji="1" lang="ja-JP" altLang="en-US" dirty="0"/>
          </a:p>
        </p:txBody>
      </p:sp>
      <p:sp>
        <p:nvSpPr>
          <p:cNvPr id="3" name="コンテンツ プレースホルダー 2"/>
          <p:cNvSpPr>
            <a:spLocks noGrp="1"/>
          </p:cNvSpPr>
          <p:nvPr>
            <p:ph idx="1"/>
          </p:nvPr>
        </p:nvSpPr>
        <p:spPr>
          <a:xfrm>
            <a:off x="4572000" y="1196752"/>
            <a:ext cx="4114800" cy="5326560"/>
          </a:xfrm>
        </p:spPr>
        <p:txBody>
          <a:bodyPr>
            <a:normAutofit fontScale="55000" lnSpcReduction="20000"/>
          </a:bodyPr>
          <a:lstStyle/>
          <a:p>
            <a:pPr marL="0" indent="0" algn="ctr">
              <a:buNone/>
            </a:pPr>
            <a:r>
              <a:rPr kumimoji="1" lang="en-US" altLang="ja-JP" sz="2800" dirty="0"/>
              <a:t>Light from stars (wavefront) is distorted by the atmosphere</a:t>
            </a:r>
          </a:p>
          <a:p>
            <a:pPr marL="0" indent="0" algn="ctr">
              <a:buNone/>
            </a:pPr>
            <a:r>
              <a:rPr kumimoji="1" lang="en-US" altLang="ja-JP" sz="2800" dirty="0"/>
              <a:t>↓</a:t>
            </a:r>
          </a:p>
          <a:p>
            <a:pPr marL="0" indent="0" algn="ctr">
              <a:buNone/>
            </a:pPr>
            <a:r>
              <a:rPr kumimoji="1" lang="en-US" altLang="ja-JP" sz="2800" dirty="0"/>
              <a:t>The Sensor detects wavefront distortion with infrared band</a:t>
            </a:r>
          </a:p>
          <a:p>
            <a:pPr marL="0" indent="0" algn="ctr">
              <a:buNone/>
            </a:pPr>
            <a:r>
              <a:rPr kumimoji="1" lang="en-US" altLang="ja-JP" sz="2800" dirty="0"/>
              <a:t>↓ </a:t>
            </a:r>
          </a:p>
          <a:p>
            <a:pPr marL="0" indent="0" algn="ctr">
              <a:buNone/>
            </a:pPr>
            <a:r>
              <a:rPr kumimoji="1" lang="en-US" altLang="ja-JP" sz="2800" dirty="0"/>
              <a:t>The control system calculates the amount by which the deformable mirror should deform.</a:t>
            </a:r>
          </a:p>
          <a:p>
            <a:pPr marL="0" indent="0" algn="ctr">
              <a:buNone/>
            </a:pPr>
            <a:r>
              <a:rPr kumimoji="1" lang="en-US" altLang="ja-JP" sz="2800" dirty="0"/>
              <a:t>↓</a:t>
            </a:r>
            <a:endParaRPr lang="en-US" altLang="ja-JP" sz="2800" dirty="0"/>
          </a:p>
          <a:p>
            <a:pPr marL="0" indent="0" algn="ctr">
              <a:buNone/>
            </a:pPr>
            <a:r>
              <a:rPr kumimoji="1" lang="en-US" altLang="ja-JP" sz="2800" dirty="0"/>
              <a:t>The Deformable mirror instantly deforms to correct the distortion of the wavefront</a:t>
            </a:r>
          </a:p>
          <a:p>
            <a:pPr marL="0" indent="0" algn="ctr">
              <a:buNone/>
            </a:pPr>
            <a:r>
              <a:rPr kumimoji="1" lang="en-US" altLang="ja-JP" sz="2800" dirty="0"/>
              <a:t>↓</a:t>
            </a:r>
            <a:endParaRPr lang="en-US" altLang="ja-JP" sz="2800" dirty="0"/>
          </a:p>
          <a:p>
            <a:pPr marL="0" indent="0" algn="ctr">
              <a:buNone/>
            </a:pPr>
            <a:r>
              <a:rPr kumimoji="1" lang="en-US" altLang="ja-JP" sz="2800" dirty="0"/>
              <a:t>The Deformable mirror instantly deforms to correct the distortion of the wavefront</a:t>
            </a:r>
          </a:p>
          <a:p>
            <a:pPr marL="0" indent="0" algn="ctr">
              <a:buNone/>
            </a:pPr>
            <a:r>
              <a:rPr kumimoji="1" lang="en-US" altLang="ja-JP" sz="2800" dirty="0"/>
              <a:t>↓</a:t>
            </a:r>
            <a:endParaRPr lang="en-US" altLang="ja-JP" sz="2800" dirty="0"/>
          </a:p>
          <a:p>
            <a:pPr marL="0" indent="0" algn="ctr">
              <a:buNone/>
            </a:pPr>
            <a:r>
              <a:rPr kumimoji="1" lang="en-US" altLang="ja-JP" sz="2800" dirty="0"/>
              <a:t>The corrected wavefront of visible band is focused on the detector.</a:t>
            </a:r>
          </a:p>
          <a:p>
            <a:pPr marL="0" indent="0" algn="ctr">
              <a:buNone/>
            </a:pPr>
            <a:r>
              <a:rPr kumimoji="1" lang="en-US" altLang="ja-JP" sz="2800" dirty="0"/>
              <a:t> </a:t>
            </a:r>
          </a:p>
          <a:p>
            <a:pPr marL="0" indent="0">
              <a:buNone/>
            </a:pPr>
            <a:r>
              <a:rPr kumimoji="1" lang="en-US" altLang="ja-JP" sz="2800" dirty="0"/>
              <a:t>Wavefront distortion depends on the nature of the atmosphere and wind speed at the observation site. The better the observation site, the smaller the distortion.</a:t>
            </a:r>
            <a:endParaRPr kumimoji="1" lang="ja-JP" altLang="en-US" sz="2800" dirty="0"/>
          </a:p>
        </p:txBody>
      </p:sp>
      <p:pic>
        <p:nvPicPr>
          <p:cNvPr id="1028" name="Picture 4" descr="Schematic diagram of adaptive optics">
            <a:extLst>
              <a:ext uri="{FF2B5EF4-FFF2-40B4-BE49-F238E27FC236}">
                <a16:creationId xmlns:a16="http://schemas.microsoft.com/office/drawing/2014/main" id="{95166AE9-E833-B31B-6C24-5AEEEBD2B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3" y="1844824"/>
            <a:ext cx="3909740" cy="441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9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Shack Hartmann Wavefront </a:t>
            </a:r>
            <a:r>
              <a:rPr lang="en-US" altLang="ja-JP" dirty="0"/>
              <a:t>Sensor</a:t>
            </a:r>
            <a:endParaRPr kumimoji="1" lang="ja-JP" altLang="en-US" dirty="0"/>
          </a:p>
        </p:txBody>
      </p:sp>
      <p:sp>
        <p:nvSpPr>
          <p:cNvPr id="4" name="テキスト ボックス 3">
            <a:extLst>
              <a:ext uri="{FF2B5EF4-FFF2-40B4-BE49-F238E27FC236}">
                <a16:creationId xmlns:a16="http://schemas.microsoft.com/office/drawing/2014/main" id="{07B8FCF0-34B0-48AB-8CD9-D25DF7DE1E25}"/>
              </a:ext>
            </a:extLst>
          </p:cNvPr>
          <p:cNvSpPr txBox="1"/>
          <p:nvPr/>
        </p:nvSpPr>
        <p:spPr>
          <a:xfrm>
            <a:off x="4932040" y="1844824"/>
            <a:ext cx="4104456" cy="923330"/>
          </a:xfrm>
          <a:prstGeom prst="rect">
            <a:avLst/>
          </a:prstGeom>
          <a:noFill/>
        </p:spPr>
        <p:txBody>
          <a:bodyPr wrap="square" rtlCol="0">
            <a:spAutoFit/>
          </a:bodyPr>
          <a:lstStyle/>
          <a:p>
            <a:pPr algn="l" fontAlgn="base"/>
            <a:r>
              <a:rPr lang="en-US" altLang="ja-JP" b="0" i="0" dirty="0">
                <a:solidFill>
                  <a:srgbClr val="666666"/>
                </a:solidFill>
                <a:effectLst/>
                <a:latin typeface="Lato" panose="020F0502020204030203" pitchFamily="34" charset="0"/>
              </a:rPr>
              <a:t>When the incoming wavefront is planar (ideal), the spots on the detector will appear in a regularly spaced array. </a:t>
            </a:r>
          </a:p>
        </p:txBody>
      </p:sp>
      <p:pic>
        <p:nvPicPr>
          <p:cNvPr id="2050" name="Picture 2" descr="Shack-Hartmann Sensor vs an Interferometer - 4D Technology">
            <a:extLst>
              <a:ext uri="{FF2B5EF4-FFF2-40B4-BE49-F238E27FC236}">
                <a16:creationId xmlns:a16="http://schemas.microsoft.com/office/drawing/2014/main" id="{64EF0D63-4F97-01E5-5348-D3EC0B6F2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29988"/>
            <a:ext cx="4432991" cy="309847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1295505A-7A8A-FA1F-E9A8-0C4C06A57F63}"/>
              </a:ext>
            </a:extLst>
          </p:cNvPr>
          <p:cNvSpPr txBox="1"/>
          <p:nvPr/>
        </p:nvSpPr>
        <p:spPr>
          <a:xfrm>
            <a:off x="4943212" y="3621748"/>
            <a:ext cx="4104456" cy="923330"/>
          </a:xfrm>
          <a:prstGeom prst="rect">
            <a:avLst/>
          </a:prstGeom>
          <a:noFill/>
        </p:spPr>
        <p:txBody>
          <a:bodyPr wrap="square">
            <a:spAutoFit/>
          </a:bodyPr>
          <a:lstStyle/>
          <a:p>
            <a:r>
              <a:rPr lang="en-US" altLang="ja-JP" b="0" i="0" dirty="0">
                <a:solidFill>
                  <a:srgbClr val="666666"/>
                </a:solidFill>
                <a:effectLst/>
                <a:latin typeface="Lato" panose="020F0502020204030203" pitchFamily="34" charset="0"/>
              </a:rPr>
              <a:t>By analyzing how much each spot has displaced you can determine the error in the incoming wavefront.</a:t>
            </a:r>
            <a:endParaRPr lang="ja-JP" altLang="en-US" dirty="0"/>
          </a:p>
        </p:txBody>
      </p:sp>
    </p:spTree>
    <p:extLst>
      <p:ext uri="{BB962C8B-B14F-4D97-AF65-F5344CB8AC3E}">
        <p14:creationId xmlns:p14="http://schemas.microsoft.com/office/powerpoint/2010/main" val="383496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5" name="テキスト ボックス 4"/>
          <p:cNvSpPr txBox="1"/>
          <p:nvPr/>
        </p:nvSpPr>
        <p:spPr>
          <a:xfrm>
            <a:off x="737912" y="4029314"/>
            <a:ext cx="3517950" cy="646331"/>
          </a:xfrm>
          <a:prstGeom prst="rect">
            <a:avLst/>
          </a:prstGeom>
          <a:noFill/>
        </p:spPr>
        <p:txBody>
          <a:bodyPr wrap="none" rtlCol="0">
            <a:spAutoFit/>
          </a:bodyPr>
          <a:lstStyle/>
          <a:p>
            <a:pPr algn="ctr"/>
            <a:r>
              <a:rPr kumimoji="1" lang="en-US" altLang="ja-JP" dirty="0"/>
              <a:t>Subaru 8m Telescope</a:t>
            </a:r>
            <a:r>
              <a:rPr kumimoji="1" lang="ja-JP" altLang="en-US" dirty="0"/>
              <a:t>（</a:t>
            </a:r>
            <a:r>
              <a:rPr kumimoji="1" lang="en-US" altLang="ja-JP" dirty="0"/>
              <a:t>Without AO</a:t>
            </a:r>
            <a:r>
              <a:rPr kumimoji="1" lang="ja-JP" altLang="en-US" dirty="0"/>
              <a:t>）</a:t>
            </a:r>
            <a:endParaRPr kumimoji="1" lang="en-US" altLang="ja-JP" dirty="0"/>
          </a:p>
          <a:p>
            <a:pPr algn="ctr"/>
            <a:r>
              <a:rPr lang="en-US" altLang="ja-JP" dirty="0"/>
              <a:t>Point sources were blurred</a:t>
            </a:r>
            <a:endParaRPr kumimoji="1" lang="en-US" altLang="ja-JP" dirty="0"/>
          </a:p>
        </p:txBody>
      </p:sp>
      <p:sp>
        <p:nvSpPr>
          <p:cNvPr id="7" name="テキスト ボックス 6"/>
          <p:cNvSpPr txBox="1"/>
          <p:nvPr/>
        </p:nvSpPr>
        <p:spPr>
          <a:xfrm>
            <a:off x="5220072" y="4028618"/>
            <a:ext cx="3780394" cy="646331"/>
          </a:xfrm>
          <a:prstGeom prst="rect">
            <a:avLst/>
          </a:prstGeom>
          <a:solidFill>
            <a:schemeClr val="bg1"/>
          </a:solidFill>
        </p:spPr>
        <p:txBody>
          <a:bodyPr wrap="none" rtlCol="0">
            <a:spAutoFit/>
          </a:bodyPr>
          <a:lstStyle/>
          <a:p>
            <a:pPr algn="ctr"/>
            <a:r>
              <a:rPr kumimoji="1" lang="en-US" altLang="ja-JP" dirty="0"/>
              <a:t>HST 2.4m</a:t>
            </a:r>
          </a:p>
          <a:p>
            <a:r>
              <a:rPr lang="en-US" altLang="ja-JP" dirty="0"/>
              <a:t>HST does not suffer the air turbulence</a:t>
            </a:r>
            <a:endParaRPr kumimoji="1" lang="ja-JP" altLang="en-US" dirty="0"/>
          </a:p>
        </p:txBody>
      </p:sp>
      <p:pic>
        <p:nvPicPr>
          <p:cNvPr id="8" name="Picture 2" descr="http://www.astroarts.jp/news/2006/11/21subaru_ao/subaru_1.jpg"/>
          <p:cNvPicPr>
            <a:picLocks noChangeAspect="1" noChangeArrowheads="1"/>
          </p:cNvPicPr>
          <p:nvPr/>
        </p:nvPicPr>
        <p:blipFill rotWithShape="1">
          <a:blip r:embed="rId2">
            <a:extLst>
              <a:ext uri="{28A0092B-C50C-407E-A947-70E740481C1C}">
                <a14:useLocalDpi xmlns:a14="http://schemas.microsoft.com/office/drawing/2010/main" val="0"/>
              </a:ext>
            </a:extLst>
          </a:blip>
          <a:srcRect l="56710" t="2765" b="-1"/>
          <a:stretch/>
        </p:blipFill>
        <p:spPr bwMode="auto">
          <a:xfrm rot="17209927">
            <a:off x="617302" y="-665649"/>
            <a:ext cx="3433324" cy="4677466"/>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stretch>
            <a:fillRect/>
          </a:stretch>
        </p:blipFill>
        <p:spPr>
          <a:xfrm rot="2209354">
            <a:off x="5224850" y="211069"/>
            <a:ext cx="3331841" cy="3287652"/>
          </a:xfrm>
          <a:prstGeom prst="rect">
            <a:avLst/>
          </a:prstGeom>
        </p:spPr>
      </p:pic>
      <p:pic>
        <p:nvPicPr>
          <p:cNvPr id="4" name="Picture 2" descr="http://www.astroarts.jp/news/2006/11/21subaru_ao/subaru_1.jpg">
            <a:extLst>
              <a:ext uri="{FF2B5EF4-FFF2-40B4-BE49-F238E27FC236}">
                <a16:creationId xmlns:a16="http://schemas.microsoft.com/office/drawing/2014/main" id="{66E03528-23AA-B9E0-FFFE-8FAD379CDD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1" r="44125"/>
          <a:stretch/>
        </p:blipFill>
        <p:spPr bwMode="auto">
          <a:xfrm rot="18000000">
            <a:off x="3398579" y="4360352"/>
            <a:ext cx="2388856" cy="266990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0432DD8-7D84-0777-9329-FFCF12DC2A55}"/>
              </a:ext>
            </a:extLst>
          </p:cNvPr>
          <p:cNvSpPr txBox="1"/>
          <p:nvPr/>
        </p:nvSpPr>
        <p:spPr>
          <a:xfrm>
            <a:off x="5821227" y="6205438"/>
            <a:ext cx="1652055" cy="369332"/>
          </a:xfrm>
          <a:prstGeom prst="rect">
            <a:avLst/>
          </a:prstGeom>
          <a:noFill/>
        </p:spPr>
        <p:txBody>
          <a:bodyPr wrap="none" rtlCol="0">
            <a:spAutoFit/>
          </a:bodyPr>
          <a:lstStyle/>
          <a:p>
            <a:pPr algn="ctr"/>
            <a:r>
              <a:rPr kumimoji="1" lang="en-US" altLang="ja-JP" dirty="0"/>
              <a:t>Subaru with AO</a:t>
            </a:r>
            <a:endParaRPr kumimoji="1" lang="ja-JP" altLang="en-US" dirty="0"/>
          </a:p>
        </p:txBody>
      </p:sp>
    </p:spTree>
    <p:extLst>
      <p:ext uri="{BB962C8B-B14F-4D97-AF65-F5344CB8AC3E}">
        <p14:creationId xmlns:p14="http://schemas.microsoft.com/office/powerpoint/2010/main" val="60946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a:t>Ex. Imaging Observation</a:t>
            </a:r>
            <a:endParaRPr kumimoji="1" lang="ja-JP" altLang="en-US" dirty="0"/>
          </a:p>
        </p:txBody>
      </p:sp>
      <p:sp>
        <p:nvSpPr>
          <p:cNvPr id="3" name="コンテンツ プレースホルダー 2"/>
          <p:cNvSpPr>
            <a:spLocks noGrp="1"/>
          </p:cNvSpPr>
          <p:nvPr>
            <p:ph idx="1"/>
          </p:nvPr>
        </p:nvSpPr>
        <p:spPr>
          <a:xfrm>
            <a:off x="457200" y="1600200"/>
            <a:ext cx="8686800" cy="4525963"/>
          </a:xfrm>
        </p:spPr>
        <p:txBody>
          <a:bodyPr>
            <a:normAutofit/>
          </a:bodyPr>
          <a:lstStyle/>
          <a:p>
            <a:r>
              <a:rPr lang="en-US" altLang="ja-JP" sz="2400" dirty="0"/>
              <a:t>Galilean moons around Jupiter, Crater of the Moon, Stars in the Milky way</a:t>
            </a:r>
          </a:p>
          <a:p>
            <a:r>
              <a:rPr lang="en-US" altLang="ja-JP" sz="2400" dirty="0"/>
              <a:t>Star forming region</a:t>
            </a:r>
          </a:p>
          <a:p>
            <a:r>
              <a:rPr lang="en-US" altLang="ja-JP" sz="2400" dirty="0"/>
              <a:t>Protoplanetary Disk</a:t>
            </a:r>
          </a:p>
          <a:p>
            <a:r>
              <a:rPr lang="en-US" altLang="ja-JP" sz="2400" dirty="0"/>
              <a:t>Mass loss from massive star</a:t>
            </a:r>
          </a:p>
          <a:p>
            <a:r>
              <a:rPr lang="en-US" altLang="ja-JP" sz="2400" dirty="0"/>
              <a:t>Black hall shadow</a:t>
            </a:r>
          </a:p>
          <a:p>
            <a:r>
              <a:rPr lang="en-US" altLang="ja-JP" sz="2400" dirty="0"/>
              <a:t>Cosmic microwave background</a:t>
            </a:r>
          </a:p>
          <a:p>
            <a:pPr marL="0" indent="0">
              <a:buNone/>
            </a:pPr>
            <a:endParaRPr lang="en-US" altLang="ja-JP" sz="2400" dirty="0"/>
          </a:p>
          <a:p>
            <a:endParaRPr lang="en-US" altLang="ja-JP" sz="2400" dirty="0"/>
          </a:p>
          <a:p>
            <a:endParaRPr lang="en-US" altLang="ja-JP" sz="2400" dirty="0"/>
          </a:p>
        </p:txBody>
      </p:sp>
      <p:pic>
        <p:nvPicPr>
          <p:cNvPr id="1026" name="Picture 2" descr="Galileo Sketched the Moon as He Saw It Through His Telescope ...">
            <a:extLst>
              <a:ext uri="{FF2B5EF4-FFF2-40B4-BE49-F238E27FC236}">
                <a16:creationId xmlns:a16="http://schemas.microsoft.com/office/drawing/2014/main" id="{60966CDD-4D07-3F03-AAA1-881B70BB1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8577"/>
            <a:ext cx="2238029" cy="1174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4E042439-E3E6-5A27-47A1-4376B5B10FC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12201" b="27951"/>
          <a:stretch/>
        </p:blipFill>
        <p:spPr bwMode="auto">
          <a:xfrm>
            <a:off x="5148486" y="4696847"/>
            <a:ext cx="1579145"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bserving the Inner Shadow of a Black Hole: A Direct View of the Event  Horizon – Astrophysics@GU">
            <a:extLst>
              <a:ext uri="{FF2B5EF4-FFF2-40B4-BE49-F238E27FC236}">
                <a16:creationId xmlns:a16="http://schemas.microsoft.com/office/drawing/2014/main" id="{2A47BA9E-875A-DD2D-03AD-9B1BD1D66E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241"/>
          <a:stretch/>
        </p:blipFill>
        <p:spPr bwMode="auto">
          <a:xfrm>
            <a:off x="7177433" y="4588440"/>
            <a:ext cx="1579145" cy="170854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346796E-6D4B-5E17-735F-91884EC8C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4696847"/>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A9203F4-90A4-B624-B8D2-DA104255F032}"/>
              </a:ext>
            </a:extLst>
          </p:cNvPr>
          <p:cNvSpPr txBox="1"/>
          <p:nvPr/>
        </p:nvSpPr>
        <p:spPr>
          <a:xfrm>
            <a:off x="954586" y="6320026"/>
            <a:ext cx="1439048" cy="369332"/>
          </a:xfrm>
          <a:prstGeom prst="rect">
            <a:avLst/>
          </a:prstGeom>
          <a:noFill/>
        </p:spPr>
        <p:txBody>
          <a:bodyPr wrap="none" rtlCol="0">
            <a:spAutoFit/>
          </a:bodyPr>
          <a:lstStyle/>
          <a:p>
            <a:r>
              <a:rPr kumimoji="1" lang="en-US" altLang="ja-JP" dirty="0"/>
              <a:t>Subaru/NAOJ</a:t>
            </a:r>
            <a:endParaRPr kumimoji="1" lang="ja-JP" altLang="en-US" dirty="0"/>
          </a:p>
        </p:txBody>
      </p:sp>
      <p:pic>
        <p:nvPicPr>
          <p:cNvPr id="1044" name="Picture 20" descr="IRSFの10年間">
            <a:extLst>
              <a:ext uri="{FF2B5EF4-FFF2-40B4-BE49-F238E27FC236}">
                <a16:creationId xmlns:a16="http://schemas.microsoft.com/office/drawing/2014/main" id="{1D56223F-2D36-D055-6754-39A9337A4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128471"/>
            <a:ext cx="1840560" cy="184056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3665FE4-2535-48A7-27EE-F1E4786DB6ED}"/>
              </a:ext>
            </a:extLst>
          </p:cNvPr>
          <p:cNvSpPr txBox="1"/>
          <p:nvPr/>
        </p:nvSpPr>
        <p:spPr>
          <a:xfrm>
            <a:off x="4897865" y="3942109"/>
            <a:ext cx="1875578" cy="646331"/>
          </a:xfrm>
          <a:prstGeom prst="rect">
            <a:avLst/>
          </a:prstGeom>
          <a:noFill/>
        </p:spPr>
        <p:txBody>
          <a:bodyPr wrap="none" rtlCol="0">
            <a:spAutoFit/>
          </a:bodyPr>
          <a:lstStyle/>
          <a:p>
            <a:pPr algn="ctr"/>
            <a:r>
              <a:rPr kumimoji="1" lang="en-US" altLang="ja-JP" dirty="0"/>
              <a:t>M42</a:t>
            </a:r>
          </a:p>
          <a:p>
            <a:pPr algn="ctr"/>
            <a:r>
              <a:rPr kumimoji="1" lang="en-US" altLang="ja-JP" dirty="0"/>
              <a:t>IRSF/Nagoya Univ.</a:t>
            </a:r>
            <a:endParaRPr kumimoji="1" lang="ja-JP" altLang="en-US" dirty="0"/>
          </a:p>
        </p:txBody>
      </p:sp>
      <p:pic>
        <p:nvPicPr>
          <p:cNvPr id="1046" name="Picture 22" descr="Eta Carinae | ESO">
            <a:extLst>
              <a:ext uri="{FF2B5EF4-FFF2-40B4-BE49-F238E27FC236}">
                <a16:creationId xmlns:a16="http://schemas.microsoft.com/office/drawing/2014/main" id="{38D94D6F-C270-46A4-2198-629A5A404C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307" t="14498" r="13348" b="15264"/>
          <a:stretch/>
        </p:blipFill>
        <p:spPr bwMode="auto">
          <a:xfrm>
            <a:off x="6948264" y="2128471"/>
            <a:ext cx="1894208" cy="18136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3DE18CA-39C3-94CF-C9A1-64001A48D28B}"/>
              </a:ext>
            </a:extLst>
          </p:cNvPr>
          <p:cNvSpPr txBox="1"/>
          <p:nvPr/>
        </p:nvSpPr>
        <p:spPr>
          <a:xfrm>
            <a:off x="7271990" y="3942108"/>
            <a:ext cx="1246752" cy="646331"/>
          </a:xfrm>
          <a:prstGeom prst="rect">
            <a:avLst/>
          </a:prstGeom>
          <a:noFill/>
        </p:spPr>
        <p:txBody>
          <a:bodyPr wrap="none" rtlCol="0">
            <a:spAutoFit/>
          </a:bodyPr>
          <a:lstStyle/>
          <a:p>
            <a:pPr algn="ctr"/>
            <a:r>
              <a:rPr kumimoji="1" lang="en-US" altLang="ja-JP" dirty="0"/>
              <a:t>Eta Carinae</a:t>
            </a:r>
          </a:p>
          <a:p>
            <a:pPr algn="ctr"/>
            <a:r>
              <a:rPr lang="en-US" altLang="ja-JP" dirty="0"/>
              <a:t>VLT/ESO</a:t>
            </a:r>
            <a:endParaRPr kumimoji="1" lang="ja-JP" altLang="en-US" dirty="0"/>
          </a:p>
        </p:txBody>
      </p:sp>
      <p:sp>
        <p:nvSpPr>
          <p:cNvPr id="7" name="テキスト ボックス 6">
            <a:extLst>
              <a:ext uri="{FF2B5EF4-FFF2-40B4-BE49-F238E27FC236}">
                <a16:creationId xmlns:a16="http://schemas.microsoft.com/office/drawing/2014/main" id="{8C197DCA-0A47-89DC-7D4B-855DF9175AF6}"/>
              </a:ext>
            </a:extLst>
          </p:cNvPr>
          <p:cNvSpPr txBox="1"/>
          <p:nvPr/>
        </p:nvSpPr>
        <p:spPr>
          <a:xfrm>
            <a:off x="5436096" y="6175267"/>
            <a:ext cx="1111907" cy="646331"/>
          </a:xfrm>
          <a:prstGeom prst="rect">
            <a:avLst/>
          </a:prstGeom>
          <a:noFill/>
        </p:spPr>
        <p:txBody>
          <a:bodyPr wrap="none" rtlCol="0">
            <a:spAutoFit/>
          </a:bodyPr>
          <a:lstStyle/>
          <a:p>
            <a:pPr algn="ctr"/>
            <a:r>
              <a:rPr kumimoji="1" lang="en-US" altLang="ja-JP" dirty="0"/>
              <a:t>MWC 758</a:t>
            </a:r>
          </a:p>
          <a:p>
            <a:pPr algn="ctr"/>
            <a:r>
              <a:rPr kumimoji="1" lang="en-US" altLang="ja-JP" dirty="0"/>
              <a:t>VLT/ESO</a:t>
            </a:r>
            <a:endParaRPr kumimoji="1" lang="ja-JP" altLang="en-US" dirty="0"/>
          </a:p>
        </p:txBody>
      </p:sp>
      <p:pic>
        <p:nvPicPr>
          <p:cNvPr id="1048" name="Picture 24" descr="Hubble Space Telescope Focuses on Far-Off Star Cluster | Sci.News">
            <a:extLst>
              <a:ext uri="{FF2B5EF4-FFF2-40B4-BE49-F238E27FC236}">
                <a16:creationId xmlns:a16="http://schemas.microsoft.com/office/drawing/2014/main" id="{734DDEFD-B2E1-83CA-0D04-EF67F72CCD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9067" y="4696847"/>
            <a:ext cx="2569347" cy="151216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6647DA4-9DA2-D06B-D8B8-7FF395172DAB}"/>
              </a:ext>
            </a:extLst>
          </p:cNvPr>
          <p:cNvSpPr txBox="1"/>
          <p:nvPr/>
        </p:nvSpPr>
        <p:spPr>
          <a:xfrm>
            <a:off x="3210719" y="6171682"/>
            <a:ext cx="1142364" cy="646331"/>
          </a:xfrm>
          <a:prstGeom prst="rect">
            <a:avLst/>
          </a:prstGeom>
          <a:noFill/>
        </p:spPr>
        <p:txBody>
          <a:bodyPr wrap="none" rtlCol="0">
            <a:spAutoFit/>
          </a:bodyPr>
          <a:lstStyle/>
          <a:p>
            <a:pPr algn="ctr"/>
            <a:r>
              <a:rPr kumimoji="1" lang="en-US" altLang="ja-JP" dirty="0"/>
              <a:t>NGC1783</a:t>
            </a:r>
          </a:p>
          <a:p>
            <a:pPr algn="ctr"/>
            <a:r>
              <a:rPr lang="en-US" altLang="ja-JP" dirty="0"/>
              <a:t>HST/NASA</a:t>
            </a:r>
            <a:endParaRPr kumimoji="1" lang="ja-JP" altLang="en-US" dirty="0"/>
          </a:p>
        </p:txBody>
      </p:sp>
      <p:sp>
        <p:nvSpPr>
          <p:cNvPr id="9" name="テキスト ボックス 8">
            <a:extLst>
              <a:ext uri="{FF2B5EF4-FFF2-40B4-BE49-F238E27FC236}">
                <a16:creationId xmlns:a16="http://schemas.microsoft.com/office/drawing/2014/main" id="{B4259221-80D0-676F-34FD-61FFF3B98ED7}"/>
              </a:ext>
            </a:extLst>
          </p:cNvPr>
          <p:cNvSpPr txBox="1"/>
          <p:nvPr/>
        </p:nvSpPr>
        <p:spPr>
          <a:xfrm>
            <a:off x="7098276" y="6209015"/>
            <a:ext cx="1812419" cy="646331"/>
          </a:xfrm>
          <a:prstGeom prst="rect">
            <a:avLst/>
          </a:prstGeom>
          <a:noFill/>
        </p:spPr>
        <p:txBody>
          <a:bodyPr wrap="none" rtlCol="0">
            <a:spAutoFit/>
          </a:bodyPr>
          <a:lstStyle/>
          <a:p>
            <a:pPr algn="ctr"/>
            <a:r>
              <a:rPr kumimoji="1" lang="en-US" altLang="ja-JP" dirty="0"/>
              <a:t>Blackhall Shadow</a:t>
            </a:r>
          </a:p>
          <a:p>
            <a:pPr algn="ctr"/>
            <a:r>
              <a:rPr lang="en-US" altLang="ja-JP" dirty="0"/>
              <a:t>EHT</a:t>
            </a:r>
            <a:endParaRPr kumimoji="1" lang="ja-JP" altLang="en-US" dirty="0"/>
          </a:p>
        </p:txBody>
      </p:sp>
    </p:spTree>
    <p:extLst>
      <p:ext uri="{BB962C8B-B14F-4D97-AF65-F5344CB8AC3E}">
        <p14:creationId xmlns:p14="http://schemas.microsoft.com/office/powerpoint/2010/main" val="2263672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a:t>Ex. Imaging Observation</a:t>
            </a:r>
            <a:endParaRPr kumimoji="1" lang="ja-JP"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60" t="5238" r="21257" b="25330"/>
          <a:stretch/>
        </p:blipFill>
        <p:spPr bwMode="auto">
          <a:xfrm>
            <a:off x="683568" y="1842003"/>
            <a:ext cx="2200940" cy="3306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683569" y="5226379"/>
            <a:ext cx="2200940" cy="646331"/>
          </a:xfrm>
          <a:prstGeom prst="rect">
            <a:avLst/>
          </a:prstGeom>
        </p:spPr>
        <p:txBody>
          <a:bodyPr wrap="square">
            <a:spAutoFit/>
          </a:bodyPr>
          <a:lstStyle/>
          <a:p>
            <a:r>
              <a:rPr lang="en-US" altLang="ja-JP" sz="1800" dirty="0"/>
              <a:t>Galilean moons </a:t>
            </a:r>
            <a:r>
              <a:rPr lang="en-US" altLang="ja-JP" dirty="0"/>
              <a:t>(Sidereal Messenger)</a:t>
            </a:r>
            <a:endParaRPr lang="ja-JP" altLang="en-US"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836712"/>
            <a:ext cx="2304256"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5148064" y="5793562"/>
            <a:ext cx="2429511" cy="369332"/>
          </a:xfrm>
          <a:prstGeom prst="rect">
            <a:avLst/>
          </a:prstGeom>
        </p:spPr>
        <p:txBody>
          <a:bodyPr wrap="none">
            <a:spAutoFit/>
          </a:bodyPr>
          <a:lstStyle/>
          <a:p>
            <a:r>
              <a:rPr lang="en-US" altLang="ja-JP" dirty="0"/>
              <a:t>Microwave back ground</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2120" y="2060848"/>
            <a:ext cx="3105122"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402" y="3932856"/>
            <a:ext cx="3600000"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5364088" y="1412776"/>
            <a:ext cx="695575" cy="646331"/>
          </a:xfrm>
          <a:prstGeom prst="rect">
            <a:avLst/>
          </a:prstGeom>
        </p:spPr>
        <p:txBody>
          <a:bodyPr wrap="none">
            <a:spAutoFit/>
          </a:bodyPr>
          <a:lstStyle/>
          <a:p>
            <a:r>
              <a:rPr lang="en-US" altLang="ja-JP" dirty="0"/>
              <a:t>COBE</a:t>
            </a:r>
          </a:p>
          <a:p>
            <a:r>
              <a:rPr lang="en-US" altLang="ja-JP" dirty="0"/>
              <a:t>1989</a:t>
            </a:r>
            <a:endParaRPr lang="ja-JP" altLang="en-US" dirty="0"/>
          </a:p>
        </p:txBody>
      </p:sp>
      <p:sp>
        <p:nvSpPr>
          <p:cNvPr id="8" name="正方形/長方形 7"/>
          <p:cNvSpPr/>
          <p:nvPr/>
        </p:nvSpPr>
        <p:spPr>
          <a:xfrm>
            <a:off x="4744385" y="3281607"/>
            <a:ext cx="838691" cy="646331"/>
          </a:xfrm>
          <a:prstGeom prst="rect">
            <a:avLst/>
          </a:prstGeom>
        </p:spPr>
        <p:txBody>
          <a:bodyPr wrap="none">
            <a:spAutoFit/>
          </a:bodyPr>
          <a:lstStyle/>
          <a:p>
            <a:r>
              <a:rPr lang="en-US" altLang="ja-JP" dirty="0"/>
              <a:t>WMAP</a:t>
            </a:r>
          </a:p>
          <a:p>
            <a:r>
              <a:rPr lang="en-US" altLang="ja-JP" dirty="0"/>
              <a:t>2001</a:t>
            </a:r>
            <a:endParaRPr lang="ja-JP" altLang="en-US" dirty="0"/>
          </a:p>
        </p:txBody>
      </p:sp>
      <p:sp>
        <p:nvSpPr>
          <p:cNvPr id="13" name="正方形/長方形 12"/>
          <p:cNvSpPr/>
          <p:nvPr/>
        </p:nvSpPr>
        <p:spPr>
          <a:xfrm>
            <a:off x="3575496" y="5147231"/>
            <a:ext cx="692818" cy="646331"/>
          </a:xfrm>
          <a:prstGeom prst="rect">
            <a:avLst/>
          </a:prstGeom>
        </p:spPr>
        <p:txBody>
          <a:bodyPr wrap="none">
            <a:spAutoFit/>
          </a:bodyPr>
          <a:lstStyle/>
          <a:p>
            <a:r>
              <a:rPr lang="en-US" altLang="ja-JP" dirty="0"/>
              <a:t>Plank</a:t>
            </a:r>
          </a:p>
          <a:p>
            <a:r>
              <a:rPr lang="en-US" altLang="ja-JP" dirty="0"/>
              <a:t>2009</a:t>
            </a:r>
            <a:endParaRPr lang="ja-JP" altLang="en-US" dirty="0"/>
          </a:p>
        </p:txBody>
      </p:sp>
    </p:spTree>
    <p:extLst>
      <p:ext uri="{BB962C8B-B14F-4D97-AF65-F5344CB8AC3E}">
        <p14:creationId xmlns:p14="http://schemas.microsoft.com/office/powerpoint/2010/main" val="738465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a:t>
            </a:r>
            <a:r>
              <a:rPr lang="ja-JP" altLang="en-US" dirty="0"/>
              <a:t> </a:t>
            </a:r>
            <a:r>
              <a:rPr lang="en-US" altLang="ja-JP" dirty="0"/>
              <a:t>Photometric Observation</a:t>
            </a:r>
            <a:endParaRPr kumimoji="1" lang="ja-JP" altLang="en-US" dirty="0"/>
          </a:p>
        </p:txBody>
      </p:sp>
      <p:sp>
        <p:nvSpPr>
          <p:cNvPr id="3" name="コンテンツ プレースホルダー 2"/>
          <p:cNvSpPr>
            <a:spLocks noGrp="1"/>
          </p:cNvSpPr>
          <p:nvPr>
            <p:ph idx="1"/>
          </p:nvPr>
        </p:nvSpPr>
        <p:spPr>
          <a:xfrm>
            <a:off x="0" y="1268760"/>
            <a:ext cx="9180512" cy="4525963"/>
          </a:xfrm>
        </p:spPr>
        <p:txBody>
          <a:bodyPr>
            <a:normAutofit/>
          </a:bodyPr>
          <a:lstStyle/>
          <a:p>
            <a:pPr marL="0" indent="0">
              <a:buNone/>
            </a:pPr>
            <a:r>
              <a:rPr lang="en-US" altLang="ja-JP" sz="2400" dirty="0"/>
              <a:t>Thanks to CCD and CMOS detectors, recent Imaging cameras work well as photometers.</a:t>
            </a:r>
          </a:p>
          <a:p>
            <a:r>
              <a:rPr lang="en-US" altLang="ja-JP" sz="2000" dirty="0"/>
              <a:t>1912 Leavitt discovered period-luminosity relationship for Cepheid variables, which extended the distance ladder to the near galaxies at once.</a:t>
            </a:r>
          </a:p>
          <a:p>
            <a:r>
              <a:rPr lang="en-US" altLang="ja-JP" sz="2000" dirty="0"/>
              <a:t>1929	Hubble discovered expansion of the universe with photometric and spectroscopic observation on nearby galaxies</a:t>
            </a:r>
          </a:p>
          <a:p>
            <a:r>
              <a:rPr lang="en-US" altLang="ja-JP" sz="2000" dirty="0"/>
              <a:t>1999	Perlmutter+ discovered Accelerating expansion of the universe with photometric and spectroscopic observation on Type </a:t>
            </a:r>
            <a:r>
              <a:rPr lang="en-US" altLang="ja-JP" sz="2000" dirty="0" err="1"/>
              <a:t>Ia</a:t>
            </a:r>
            <a:r>
              <a:rPr lang="en-US" altLang="ja-JP" sz="2000" dirty="0"/>
              <a:t> super novae. </a:t>
            </a:r>
            <a:endParaRPr lang="ja-JP" altLang="en-US" sz="2000" dirty="0"/>
          </a:p>
          <a:p>
            <a:endParaRPr lang="en-US" altLang="ja-JP" sz="2400" dirty="0"/>
          </a:p>
          <a:p>
            <a:endParaRPr lang="en-US" altLang="ja-JP"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056" y="4331148"/>
            <a:ext cx="2592288" cy="167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938064" y="6154559"/>
            <a:ext cx="1987211" cy="646331"/>
          </a:xfrm>
          <a:prstGeom prst="rect">
            <a:avLst/>
          </a:prstGeom>
        </p:spPr>
        <p:txBody>
          <a:bodyPr wrap="none">
            <a:spAutoFit/>
          </a:bodyPr>
          <a:lstStyle/>
          <a:p>
            <a:r>
              <a:rPr lang="en-US" altLang="ja-JP" dirty="0"/>
              <a:t>Hubble </a:t>
            </a:r>
            <a:r>
              <a:rPr lang="ja-JP" altLang="en-US" dirty="0"/>
              <a:t>（</a:t>
            </a:r>
            <a:r>
              <a:rPr lang="en-US" altLang="ja-JP" dirty="0"/>
              <a:t>1929</a:t>
            </a:r>
            <a:r>
              <a:rPr lang="ja-JP" altLang="en-US" dirty="0"/>
              <a:t>）</a:t>
            </a:r>
            <a:endParaRPr lang="en-US" altLang="ja-JP" dirty="0"/>
          </a:p>
          <a:p>
            <a:r>
              <a:rPr lang="en-US" altLang="ja-JP" dirty="0"/>
              <a:t>Redshift of galaxies</a:t>
            </a:r>
            <a:endParaRPr lang="ja-JP" altLang="en-US" dirty="0"/>
          </a:p>
        </p:txBody>
      </p:sp>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7545"/>
          <a:stretch/>
        </p:blipFill>
        <p:spPr bwMode="auto">
          <a:xfrm>
            <a:off x="273767" y="4171155"/>
            <a:ext cx="2238725" cy="2101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86272" y="6176528"/>
            <a:ext cx="3168352" cy="646331"/>
          </a:xfrm>
          <a:prstGeom prst="rect">
            <a:avLst/>
          </a:prstGeom>
        </p:spPr>
        <p:txBody>
          <a:bodyPr wrap="square">
            <a:spAutoFit/>
          </a:bodyPr>
          <a:lstStyle/>
          <a:p>
            <a:r>
              <a:rPr lang="en-US" altLang="ja-JP" dirty="0"/>
              <a:t>Leavitt</a:t>
            </a:r>
            <a:r>
              <a:rPr lang="ja-JP" altLang="en-US" dirty="0"/>
              <a:t>（</a:t>
            </a:r>
            <a:r>
              <a:rPr lang="en-US" altLang="ja-JP" dirty="0"/>
              <a:t>1912</a:t>
            </a:r>
            <a:r>
              <a:rPr lang="ja-JP" altLang="en-US" dirty="0"/>
              <a:t>）</a:t>
            </a:r>
            <a:endParaRPr lang="en-US" altLang="ja-JP" dirty="0"/>
          </a:p>
          <a:p>
            <a:r>
              <a:rPr lang="en-US" altLang="ja-JP" dirty="0"/>
              <a:t>P</a:t>
            </a:r>
            <a:r>
              <a:rPr lang="en-US" altLang="ja-JP" sz="1800" dirty="0"/>
              <a:t>eriod-luminosity relationship </a:t>
            </a:r>
            <a:endParaRPr lang="ja-JP" altLang="en-US" dirty="0"/>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4061256"/>
            <a:ext cx="3062287"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8"/>
          <p:cNvSpPr/>
          <p:nvPr/>
        </p:nvSpPr>
        <p:spPr>
          <a:xfrm>
            <a:off x="5746376" y="6146100"/>
            <a:ext cx="3806940" cy="646331"/>
          </a:xfrm>
          <a:prstGeom prst="rect">
            <a:avLst/>
          </a:prstGeom>
        </p:spPr>
        <p:txBody>
          <a:bodyPr wrap="none">
            <a:spAutoFit/>
          </a:bodyPr>
          <a:lstStyle/>
          <a:p>
            <a:r>
              <a:rPr lang="en-US" altLang="ja-JP" dirty="0" err="1"/>
              <a:t>Perlmutter</a:t>
            </a:r>
            <a:r>
              <a:rPr lang="ja-JP" altLang="en-US" dirty="0"/>
              <a:t>（</a:t>
            </a:r>
            <a:r>
              <a:rPr lang="en-US" altLang="ja-JP" dirty="0"/>
              <a:t>1999</a:t>
            </a:r>
            <a:r>
              <a:rPr lang="ja-JP" altLang="en-US" dirty="0"/>
              <a:t>）</a:t>
            </a:r>
            <a:r>
              <a:rPr lang="en-US" altLang="ja-JP" dirty="0"/>
              <a:t> </a:t>
            </a:r>
          </a:p>
          <a:p>
            <a:r>
              <a:rPr lang="en-US" altLang="ja-JP" dirty="0"/>
              <a:t>Accelerating expansion of the universe</a:t>
            </a:r>
            <a:endParaRPr lang="ja-JP" altLang="en-US" dirty="0"/>
          </a:p>
        </p:txBody>
      </p:sp>
    </p:spTree>
    <p:extLst>
      <p:ext uri="{BB962C8B-B14F-4D97-AF65-F5344CB8AC3E}">
        <p14:creationId xmlns:p14="http://schemas.microsoft.com/office/powerpoint/2010/main" val="163566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Electromagnetic Waves</a:t>
            </a:r>
            <a:endParaRPr kumimoji="1" lang="ja-JP" altLang="en-US" dirty="0"/>
          </a:p>
        </p:txBody>
      </p:sp>
      <mc:AlternateContent xmlns:mc="http://schemas.openxmlformats.org/markup-compatibility/2006" xmlns:a14="http://schemas.microsoft.com/office/drawing/2010/main">
        <mc:Choice Requires="a14">
          <p:sp>
            <p:nvSpPr>
              <p:cNvPr id="6" name="正方形/長方形 5"/>
              <p:cNvSpPr/>
              <p:nvPr/>
            </p:nvSpPr>
            <p:spPr>
              <a:xfrm>
                <a:off x="115904" y="1340768"/>
                <a:ext cx="3803862" cy="4843634"/>
              </a:xfrm>
              <a:prstGeom prst="rect">
                <a:avLst/>
              </a:prstGeom>
            </p:spPr>
            <p:txBody>
              <a:bodyPr wrap="none">
                <a:spAutoFit/>
              </a:bodyPr>
              <a:lstStyle/>
              <a:p>
                <a14:m>
                  <m:oMath xmlns:m="http://schemas.openxmlformats.org/officeDocument/2006/math">
                    <m:sSup>
                      <m:sSupPr>
                        <m:ctrlPr>
                          <a:rPr lang="en-US" altLang="ja-JP" sz="2800" b="0" i="1" smtClean="0">
                            <a:latin typeface="Cambria Math" panose="02040503050406030204" pitchFamily="18" charset="0"/>
                          </a:rPr>
                        </m:ctrlPr>
                      </m:sSupPr>
                      <m:e>
                        <m:r>
                          <a:rPr lang="en-US" altLang="ja-JP" sz="2800" b="0" i="1" smtClean="0">
                            <a:latin typeface="Cambria Math"/>
                          </a:rPr>
                          <m:t>𝐴</m:t>
                        </m:r>
                      </m:e>
                      <m:sup>
                        <m:r>
                          <a:rPr lang="en-US" altLang="ja-JP" sz="2800" b="0" i="1" smtClean="0">
                            <a:latin typeface="Cambria Math"/>
                          </a:rPr>
                          <m:t>2</m:t>
                        </m:r>
                      </m:sup>
                    </m:sSup>
                  </m:oMath>
                </a14:m>
                <a:r>
                  <a:rPr lang="ja-JP" altLang="en-US" sz="2800" dirty="0"/>
                  <a:t>：</a:t>
                </a:r>
                <a:r>
                  <a:rPr lang="en-US" altLang="ja-JP" sz="2800" dirty="0"/>
                  <a:t>Intensity</a:t>
                </a:r>
              </a:p>
              <a:p>
                <a:r>
                  <a:rPr lang="ja-JP" altLang="en-US" sz="2800" b="0" dirty="0">
                    <a:latin typeface="Cambria Math"/>
                  </a:rPr>
                  <a:t>→</a:t>
                </a:r>
                <a:r>
                  <a:rPr lang="en-US" altLang="ja-JP" sz="2800" b="0" dirty="0">
                    <a:solidFill>
                      <a:srgbClr val="FF0000"/>
                    </a:solidFill>
                    <a:latin typeface="Cambria Math"/>
                  </a:rPr>
                  <a:t>Photometer</a:t>
                </a:r>
                <a:endParaRPr lang="en-US" altLang="ja-JP" sz="2800" b="0" dirty="0">
                  <a:latin typeface="Cambria Math"/>
                </a:endParaRPr>
              </a:p>
              <a:p>
                <a:endParaRPr lang="en-US" altLang="ja-JP" sz="2800" i="1" dirty="0">
                  <a:latin typeface="Cambria Math"/>
                </a:endParaRPr>
              </a:p>
              <a:p>
                <a14:m>
                  <m:oMath xmlns:m="http://schemas.openxmlformats.org/officeDocument/2006/math">
                    <m:acc>
                      <m:accPr>
                        <m:chr m:val="̂"/>
                        <m:ctrlPr>
                          <a:rPr lang="en-US" altLang="ja-JP" sz="2800" b="0" i="1" smtClean="0">
                            <a:latin typeface="Cambria Math" panose="02040503050406030204" pitchFamily="18" charset="0"/>
                          </a:rPr>
                        </m:ctrlPr>
                      </m:accPr>
                      <m:e>
                        <m:r>
                          <a:rPr lang="en-US" altLang="ja-JP" sz="2800" b="0" i="1" smtClean="0">
                            <a:latin typeface="Cambria Math"/>
                          </a:rPr>
                          <m:t>𝐸</m:t>
                        </m:r>
                      </m:e>
                    </m:acc>
                  </m:oMath>
                </a14:m>
                <a:r>
                  <a:rPr lang="ja-JP" altLang="en-US" sz="2800" b="0" dirty="0">
                    <a:latin typeface="Cambria Math"/>
                  </a:rPr>
                  <a:t>：</a:t>
                </a:r>
                <a:r>
                  <a:rPr lang="en-US" altLang="ja-JP" sz="2800" b="0" dirty="0">
                    <a:latin typeface="Cambria Math"/>
                  </a:rPr>
                  <a:t>Plane of electric field</a:t>
                </a:r>
              </a:p>
              <a:p>
                <a:r>
                  <a:rPr lang="ja-JP" altLang="en-US" sz="2800" b="0" dirty="0">
                    <a:latin typeface="Cambria Math"/>
                  </a:rPr>
                  <a:t>→</a:t>
                </a:r>
                <a:r>
                  <a:rPr lang="en-US" altLang="ja-JP" sz="2800" b="0" dirty="0">
                    <a:solidFill>
                      <a:srgbClr val="FF0000"/>
                    </a:solidFill>
                    <a:latin typeface="Cambria Math"/>
                  </a:rPr>
                  <a:t>Polarimeter </a:t>
                </a:r>
                <a:endParaRPr lang="en-US" altLang="ja-JP" sz="2800" b="0" dirty="0">
                  <a:latin typeface="Cambria Math"/>
                </a:endParaRPr>
              </a:p>
              <a:p>
                <a:endParaRPr lang="en-US" altLang="ja-JP" sz="2800" i="1" dirty="0">
                  <a:latin typeface="Cambria Math"/>
                </a:endParaRPr>
              </a:p>
              <a:p>
                <a14:m>
                  <m:oMath xmlns:m="http://schemas.openxmlformats.org/officeDocument/2006/math">
                    <m:r>
                      <a:rPr lang="en-US" altLang="ja-JP" sz="2800" b="0" i="1" smtClean="0">
                        <a:latin typeface="Cambria Math"/>
                      </a:rPr>
                      <m:t>𝜆</m:t>
                    </m:r>
                  </m:oMath>
                </a14:m>
                <a:r>
                  <a:rPr lang="ja-JP" altLang="en-US" sz="2800" dirty="0"/>
                  <a:t>：</a:t>
                </a:r>
                <a:r>
                  <a:rPr lang="en-US" altLang="ja-JP" sz="2800" dirty="0"/>
                  <a:t>Wavelength</a:t>
                </a:r>
              </a:p>
              <a:p>
                <a:r>
                  <a:rPr lang="ja-JP" altLang="en-US" sz="2800" dirty="0"/>
                  <a:t>→</a:t>
                </a:r>
                <a:r>
                  <a:rPr lang="en-US" altLang="ja-JP" sz="2800" dirty="0">
                    <a:solidFill>
                      <a:srgbClr val="FF0000"/>
                    </a:solidFill>
                  </a:rPr>
                  <a:t>Spectrometer</a:t>
                </a:r>
                <a:endParaRPr lang="en-US" altLang="ja-JP" sz="2800" dirty="0"/>
              </a:p>
              <a:p>
                <a:endParaRPr lang="en-US" altLang="ja-JP" sz="2800" dirty="0"/>
              </a:p>
              <a:p>
                <a14:m>
                  <m:oMath xmlns:m="http://schemas.openxmlformats.org/officeDocument/2006/math">
                    <m:r>
                      <a:rPr lang="en-US" altLang="ja-JP" sz="2800" b="0" i="1" smtClean="0">
                        <a:latin typeface="Cambria Math"/>
                      </a:rPr>
                      <m:t>𝜙</m:t>
                    </m:r>
                  </m:oMath>
                </a14:m>
                <a:r>
                  <a:rPr lang="ja-JP" altLang="en-US" sz="2800" b="0" dirty="0"/>
                  <a:t>：</a:t>
                </a:r>
                <a:r>
                  <a:rPr lang="en-US" altLang="ja-JP" sz="2800" b="0" dirty="0"/>
                  <a:t>Phase</a:t>
                </a:r>
              </a:p>
              <a:p>
                <a:r>
                  <a:rPr lang="ja-JP" altLang="en-US" sz="2800" dirty="0"/>
                  <a:t>→</a:t>
                </a:r>
                <a:r>
                  <a:rPr lang="en-US" altLang="ja-JP" sz="2800" dirty="0">
                    <a:solidFill>
                      <a:srgbClr val="FF0000"/>
                    </a:solidFill>
                  </a:rPr>
                  <a:t>(Imager)</a:t>
                </a:r>
                <a:endParaRPr lang="ja-JP" altLang="en-US" sz="28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115904" y="1340768"/>
                <a:ext cx="3803862" cy="4843634"/>
              </a:xfrm>
              <a:prstGeom prst="rect">
                <a:avLst/>
              </a:prstGeom>
              <a:blipFill>
                <a:blip r:embed="rId2"/>
                <a:stretch>
                  <a:fillRect l="-3205" t="-1887" r="-2404" b="-25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6B494B3-00B2-CE1E-6DFD-6907E5436FCE}"/>
                  </a:ext>
                </a:extLst>
              </p:cNvPr>
              <p:cNvSpPr txBox="1"/>
              <p:nvPr/>
            </p:nvSpPr>
            <p:spPr>
              <a:xfrm>
                <a:off x="4451940" y="4872124"/>
                <a:ext cx="4576156" cy="1711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a:rPr>
                            <m:t>𝐸</m:t>
                          </m:r>
                        </m:e>
                        <m:sub>
                          <m:r>
                            <a:rPr lang="en-US" altLang="ja-JP" sz="2800" b="0" i="1" smtClean="0">
                              <a:latin typeface="Cambria Math"/>
                            </a:rPr>
                            <m:t>𝑥</m:t>
                          </m:r>
                        </m:sub>
                      </m:sSub>
                      <m:r>
                        <a:rPr lang="en-US" altLang="ja-JP" sz="2800" b="0" i="1" smtClean="0">
                          <a:latin typeface="Cambria Math"/>
                        </a:rPr>
                        <m:t>=</m:t>
                      </m:r>
                      <m:sSub>
                        <m:sSubPr>
                          <m:ctrlPr>
                            <a:rPr lang="en-US" altLang="ja-JP" sz="2800" b="0" i="1" smtClean="0">
                              <a:latin typeface="Cambria Math" panose="02040503050406030204" pitchFamily="18" charset="0"/>
                            </a:rPr>
                          </m:ctrlPr>
                        </m:sSubPr>
                        <m:e>
                          <m:r>
                            <a:rPr lang="en-US" altLang="ja-JP" sz="2800" b="0" i="1" smtClean="0">
                              <a:latin typeface="Cambria Math"/>
                            </a:rPr>
                            <m:t>𝐴</m:t>
                          </m:r>
                        </m:e>
                        <m:sub>
                          <m:r>
                            <a:rPr lang="en-US" altLang="ja-JP" sz="2800" b="0" i="1" smtClean="0">
                              <a:latin typeface="Cambria Math"/>
                            </a:rPr>
                            <m:t>𝑥</m:t>
                          </m:r>
                        </m:sub>
                      </m:sSub>
                      <m:func>
                        <m:funcPr>
                          <m:ctrlPr>
                            <a:rPr lang="en-US" altLang="ja-JP" sz="2800" b="0" i="1" smtClean="0">
                              <a:latin typeface="Cambria Math" panose="02040503050406030204" pitchFamily="18" charset="0"/>
                            </a:rPr>
                          </m:ctrlPr>
                        </m:funcPr>
                        <m:fName>
                          <m:r>
                            <m:rPr>
                              <m:sty m:val="p"/>
                            </m:rPr>
                            <a:rPr lang="en-US" altLang="ja-JP" sz="2800" b="0" i="0" smtClean="0">
                              <a:latin typeface="Cambria Math"/>
                            </a:rPr>
                            <m:t>sin</m:t>
                          </m:r>
                        </m:fName>
                        <m:e>
                          <m:f>
                            <m:fPr>
                              <m:ctrlPr>
                                <a:rPr lang="en-US" altLang="ja-JP" sz="2800" b="0" i="1" smtClean="0">
                                  <a:latin typeface="Cambria Math" panose="02040503050406030204" pitchFamily="18" charset="0"/>
                                </a:rPr>
                              </m:ctrlPr>
                            </m:fPr>
                            <m:num>
                              <m:r>
                                <a:rPr lang="en-US" altLang="ja-JP" sz="2800" b="0" i="1" smtClean="0">
                                  <a:latin typeface="Cambria Math"/>
                                </a:rPr>
                                <m:t>2</m:t>
                              </m:r>
                              <m:r>
                                <a:rPr lang="en-US" altLang="ja-JP" sz="2800" b="0" i="1" smtClean="0">
                                  <a:latin typeface="Cambria Math"/>
                                </a:rPr>
                                <m:t>𝜋</m:t>
                              </m:r>
                            </m:num>
                            <m:den>
                              <m:r>
                                <a:rPr lang="en-US" altLang="ja-JP" sz="2800" b="0" i="1" smtClean="0">
                                  <a:latin typeface="Cambria Math"/>
                                </a:rPr>
                                <m:t>𝜆</m:t>
                              </m:r>
                            </m:den>
                          </m:f>
                          <m:r>
                            <a:rPr lang="en-US" altLang="ja-JP" sz="2800" b="0" i="1" smtClean="0">
                              <a:latin typeface="Cambria Math"/>
                            </a:rPr>
                            <m:t>(</m:t>
                          </m:r>
                          <m:r>
                            <a:rPr lang="en-US" altLang="ja-JP" sz="2800" b="0" i="1" smtClean="0">
                              <a:latin typeface="Cambria Math"/>
                            </a:rPr>
                            <m:t>𝑦</m:t>
                          </m:r>
                          <m:r>
                            <a:rPr lang="en-US" altLang="ja-JP" sz="2800" b="0" i="1" smtClean="0">
                              <a:latin typeface="Cambria Math"/>
                            </a:rPr>
                            <m:t>−</m:t>
                          </m:r>
                          <m:r>
                            <a:rPr lang="en-US" altLang="ja-JP" sz="2800" b="0" i="1" smtClean="0">
                              <a:latin typeface="Cambria Math"/>
                            </a:rPr>
                            <m:t>𝑐𝑡</m:t>
                          </m:r>
                          <m:r>
                            <a:rPr lang="en-US" altLang="ja-JP" sz="2800" b="0" i="1" smtClean="0">
                              <a:latin typeface="Cambria Math"/>
                            </a:rPr>
                            <m:t>+</m:t>
                          </m:r>
                          <m:sSub>
                            <m:sSubPr>
                              <m:ctrlPr>
                                <a:rPr lang="en-US" altLang="ja-JP" sz="2800" b="0" i="1" smtClean="0">
                                  <a:latin typeface="Cambria Math" panose="02040503050406030204" pitchFamily="18" charset="0"/>
                                </a:rPr>
                              </m:ctrlPr>
                            </m:sSubPr>
                            <m:e>
                              <m:r>
                                <a:rPr lang="en-US" altLang="ja-JP" sz="2800" b="0" i="1" smtClean="0">
                                  <a:latin typeface="Cambria Math"/>
                                </a:rPr>
                                <m:t>𝜙</m:t>
                              </m:r>
                            </m:e>
                            <m:sub>
                              <m:r>
                                <a:rPr lang="en-US" altLang="ja-JP" sz="2800" b="0" i="1" smtClean="0">
                                  <a:latin typeface="Cambria Math"/>
                                </a:rPr>
                                <m:t>𝑥</m:t>
                              </m:r>
                            </m:sub>
                          </m:sSub>
                          <m:r>
                            <a:rPr lang="en-US" altLang="ja-JP" sz="2800" b="0" i="1" smtClean="0">
                              <a:latin typeface="Cambria Math"/>
                            </a:rPr>
                            <m:t>)</m:t>
                          </m:r>
                        </m:e>
                      </m:func>
                    </m:oMath>
                  </m:oMathPara>
                </a14:m>
                <a:endParaRPr lang="en-US" altLang="ja-JP" sz="2800" dirty="0"/>
              </a:p>
              <a:p>
                <a:pPr/>
                <a14:m>
                  <m:oMathPara xmlns:m="http://schemas.openxmlformats.org/officeDocument/2006/math">
                    <m:oMathParaPr>
                      <m:jc m:val="centerGroup"/>
                    </m:oMathParaPr>
                    <m:oMath xmlns:m="http://schemas.openxmlformats.org/officeDocument/2006/math">
                      <m:sSub>
                        <m:sSubPr>
                          <m:ctrlPr>
                            <a:rPr lang="en-US" altLang="ja-JP" sz="2800" b="0" i="1" smtClean="0">
                              <a:latin typeface="Cambria Math" panose="02040503050406030204" pitchFamily="18" charset="0"/>
                            </a:rPr>
                          </m:ctrlPr>
                        </m:sSubPr>
                        <m:e>
                          <m:r>
                            <a:rPr lang="en-US" altLang="ja-JP" sz="2800" b="0" i="1" smtClean="0">
                              <a:latin typeface="Cambria Math"/>
                            </a:rPr>
                            <m:t>𝐸</m:t>
                          </m:r>
                        </m:e>
                        <m:sub>
                          <m:r>
                            <a:rPr lang="en-US" altLang="ja-JP" sz="2800" b="0" i="1" smtClean="0">
                              <a:latin typeface="Cambria Math"/>
                            </a:rPr>
                            <m:t>𝑧</m:t>
                          </m:r>
                        </m:sub>
                      </m:sSub>
                      <m:r>
                        <a:rPr lang="en-US" altLang="ja-JP" sz="2800" i="1">
                          <a:latin typeface="Cambria Math"/>
                        </a:rPr>
                        <m:t>=</m:t>
                      </m:r>
                      <m:sSub>
                        <m:sSubPr>
                          <m:ctrlPr>
                            <a:rPr lang="en-US" altLang="ja-JP" sz="2800" i="1">
                              <a:latin typeface="Cambria Math" panose="02040503050406030204" pitchFamily="18" charset="0"/>
                            </a:rPr>
                          </m:ctrlPr>
                        </m:sSubPr>
                        <m:e>
                          <m:r>
                            <a:rPr lang="en-US" altLang="ja-JP" sz="2800" i="1">
                              <a:latin typeface="Cambria Math"/>
                            </a:rPr>
                            <m:t>𝐴</m:t>
                          </m:r>
                        </m:e>
                        <m:sub>
                          <m:r>
                            <a:rPr lang="en-US" altLang="ja-JP" sz="2800" b="0" i="1" smtClean="0">
                              <a:latin typeface="Cambria Math"/>
                            </a:rPr>
                            <m:t>𝑧</m:t>
                          </m:r>
                        </m:sub>
                      </m:sSub>
                      <m:func>
                        <m:funcPr>
                          <m:ctrlPr>
                            <a:rPr lang="en-US" altLang="ja-JP" sz="2800" i="1">
                              <a:latin typeface="Cambria Math" panose="02040503050406030204" pitchFamily="18" charset="0"/>
                            </a:rPr>
                          </m:ctrlPr>
                        </m:funcPr>
                        <m:fName>
                          <m:r>
                            <m:rPr>
                              <m:sty m:val="p"/>
                            </m:rPr>
                            <a:rPr lang="en-US" altLang="ja-JP" sz="2800">
                              <a:latin typeface="Cambria Math"/>
                            </a:rPr>
                            <m:t>sin</m:t>
                          </m:r>
                        </m:fName>
                        <m:e>
                          <m:f>
                            <m:fPr>
                              <m:ctrlPr>
                                <a:rPr lang="en-US" altLang="ja-JP" sz="2800" i="1">
                                  <a:latin typeface="Cambria Math" panose="02040503050406030204" pitchFamily="18" charset="0"/>
                                </a:rPr>
                              </m:ctrlPr>
                            </m:fPr>
                            <m:num>
                              <m:r>
                                <a:rPr lang="en-US" altLang="ja-JP" sz="2800" i="1">
                                  <a:latin typeface="Cambria Math"/>
                                </a:rPr>
                                <m:t>2</m:t>
                              </m:r>
                              <m:r>
                                <a:rPr lang="en-US" altLang="ja-JP" sz="2800" i="1">
                                  <a:latin typeface="Cambria Math"/>
                                </a:rPr>
                                <m:t>𝜋</m:t>
                              </m:r>
                            </m:num>
                            <m:den>
                              <m:r>
                                <a:rPr lang="en-US" altLang="ja-JP" sz="2800" i="1">
                                  <a:latin typeface="Cambria Math"/>
                                </a:rPr>
                                <m:t>𝜆</m:t>
                              </m:r>
                            </m:den>
                          </m:f>
                          <m:r>
                            <a:rPr lang="en-US" altLang="ja-JP" sz="2800" i="1">
                              <a:latin typeface="Cambria Math"/>
                            </a:rPr>
                            <m:t>(</m:t>
                          </m:r>
                          <m:r>
                            <a:rPr lang="en-US" altLang="ja-JP" sz="2800" b="0" i="1" smtClean="0">
                              <a:latin typeface="Cambria Math"/>
                            </a:rPr>
                            <m:t>𝑦</m:t>
                          </m:r>
                          <m:r>
                            <a:rPr lang="en-US" altLang="ja-JP" sz="2800" b="0" i="1" smtClean="0">
                              <a:latin typeface="Cambria Math"/>
                            </a:rPr>
                            <m:t>−</m:t>
                          </m:r>
                          <m:r>
                            <a:rPr lang="en-US" altLang="ja-JP" sz="2800" i="1">
                              <a:latin typeface="Cambria Math"/>
                            </a:rPr>
                            <m:t>𝑐𝑡</m:t>
                          </m:r>
                          <m:r>
                            <a:rPr lang="en-US" altLang="ja-JP" sz="2800" i="1">
                              <a:latin typeface="Cambria Math"/>
                            </a:rPr>
                            <m:t>+</m:t>
                          </m:r>
                          <m:sSub>
                            <m:sSubPr>
                              <m:ctrlPr>
                                <a:rPr lang="en-US" altLang="ja-JP" sz="2800" b="0" i="1" smtClean="0">
                                  <a:latin typeface="Cambria Math" panose="02040503050406030204" pitchFamily="18" charset="0"/>
                                </a:rPr>
                              </m:ctrlPr>
                            </m:sSubPr>
                            <m:e>
                              <m:r>
                                <a:rPr lang="en-US" altLang="ja-JP" sz="2800" i="1">
                                  <a:latin typeface="Cambria Math"/>
                                </a:rPr>
                                <m:t>𝜙</m:t>
                              </m:r>
                            </m:e>
                            <m:sub>
                              <m:r>
                                <a:rPr lang="en-US" altLang="ja-JP" sz="2800" b="0" i="1" smtClean="0">
                                  <a:latin typeface="Cambria Math"/>
                                </a:rPr>
                                <m:t>𝑧</m:t>
                              </m:r>
                            </m:sub>
                          </m:sSub>
                          <m:r>
                            <a:rPr lang="en-US" altLang="ja-JP" sz="2800" i="1">
                              <a:latin typeface="Cambria Math"/>
                            </a:rPr>
                            <m:t>)</m:t>
                          </m:r>
                        </m:e>
                      </m:func>
                    </m:oMath>
                  </m:oMathPara>
                </a14:m>
                <a:endParaRPr lang="ja-JP" altLang="en-US" sz="2800" dirty="0"/>
              </a:p>
            </p:txBody>
          </p:sp>
        </mc:Choice>
        <mc:Fallback xmlns="">
          <p:sp>
            <p:nvSpPr>
              <p:cNvPr id="4" name="テキスト ボックス 3">
                <a:extLst>
                  <a:ext uri="{FF2B5EF4-FFF2-40B4-BE49-F238E27FC236}">
                    <a16:creationId xmlns:a16="http://schemas.microsoft.com/office/drawing/2014/main" id="{86B494B3-00B2-CE1E-6DFD-6907E5436FCE}"/>
                  </a:ext>
                </a:extLst>
              </p:cNvPr>
              <p:cNvSpPr txBox="1">
                <a:spLocks noRot="1" noChangeAspect="1" noMove="1" noResize="1" noEditPoints="1" noAdjustHandles="1" noChangeArrowheads="1" noChangeShapeType="1" noTextEdit="1"/>
              </p:cNvSpPr>
              <p:nvPr/>
            </p:nvSpPr>
            <p:spPr>
              <a:xfrm>
                <a:off x="4451940" y="4872124"/>
                <a:ext cx="4576156" cy="1711238"/>
              </a:xfrm>
              <a:prstGeom prst="rect">
                <a:avLst/>
              </a:prstGeom>
              <a:blipFill>
                <a:blip r:embed="rId3"/>
                <a:stretch>
                  <a:fillRect/>
                </a:stretch>
              </a:blipFill>
            </p:spPr>
            <p:txBody>
              <a:bodyPr/>
              <a:lstStyle/>
              <a:p>
                <a:r>
                  <a:rPr lang="ja-JP" altLang="en-US">
                    <a:noFill/>
                  </a:rPr>
                  <a:t> </a:t>
                </a:r>
              </a:p>
            </p:txBody>
          </p:sp>
        </mc:Fallback>
      </mc:AlternateContent>
      <p:pic>
        <p:nvPicPr>
          <p:cNvPr id="5" name="Picture 3" descr="C:\Users\mikio\Desktop\kurita\講義\観測天文学\参考資料\220px-Electromagneticwave3D.gif">
            <a:extLst>
              <a:ext uri="{FF2B5EF4-FFF2-40B4-BE49-F238E27FC236}">
                <a16:creationId xmlns:a16="http://schemas.microsoft.com/office/drawing/2014/main" id="{B5EA5AE7-712C-5297-D12A-EC8254F0ADC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19348" y="1916832"/>
            <a:ext cx="2888888" cy="287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7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Information in E-M Waves</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852215277"/>
              </p:ext>
            </p:extLst>
          </p:nvPr>
        </p:nvGraphicFramePr>
        <p:xfrm>
          <a:off x="179512" y="1556792"/>
          <a:ext cx="8712968" cy="2860040"/>
        </p:xfrm>
        <a:graphic>
          <a:graphicData uri="http://schemas.openxmlformats.org/drawingml/2006/table">
            <a:tbl>
              <a:tblPr firstRow="1" bandRow="1">
                <a:tableStyleId>{5C22544A-7EE6-4342-B048-85BDC9FD1C3A}</a:tableStyleId>
              </a:tblPr>
              <a:tblGrid>
                <a:gridCol w="2287154">
                  <a:extLst>
                    <a:ext uri="{9D8B030D-6E8A-4147-A177-3AD203B41FA5}">
                      <a16:colId xmlns:a16="http://schemas.microsoft.com/office/drawing/2014/main" val="20000"/>
                    </a:ext>
                  </a:extLst>
                </a:gridCol>
                <a:gridCol w="6425814">
                  <a:extLst>
                    <a:ext uri="{9D8B030D-6E8A-4147-A177-3AD203B41FA5}">
                      <a16:colId xmlns:a16="http://schemas.microsoft.com/office/drawing/2014/main" val="20002"/>
                    </a:ext>
                  </a:extLst>
                </a:gridCol>
              </a:tblGrid>
              <a:tr h="370840">
                <a:tc>
                  <a:txBody>
                    <a:bodyPr/>
                    <a:lstStyle/>
                    <a:p>
                      <a:r>
                        <a:rPr kumimoji="1" lang="en-US" altLang="ja-JP" dirty="0"/>
                        <a:t>Method</a:t>
                      </a:r>
                      <a:endParaRPr kumimoji="1" lang="ja-JP" altLang="en-US" dirty="0"/>
                    </a:p>
                  </a:txBody>
                  <a:tcPr/>
                </a:tc>
                <a:tc>
                  <a:txBody>
                    <a:bodyPr/>
                    <a:lstStyle/>
                    <a:p>
                      <a:r>
                        <a:rPr kumimoji="1" lang="en-US" altLang="ja-JP" dirty="0"/>
                        <a:t>Available physical parameters </a:t>
                      </a:r>
                      <a:endParaRPr kumimoji="1" lang="ja-JP" altLang="en-US" dirty="0"/>
                    </a:p>
                  </a:txBody>
                  <a:tcPr/>
                </a:tc>
                <a:extLst>
                  <a:ext uri="{0D108BD9-81ED-4DB2-BD59-A6C34878D82A}">
                    <a16:rowId xmlns:a16="http://schemas.microsoft.com/office/drawing/2014/main" val="10000"/>
                  </a:ext>
                </a:extLst>
              </a:tr>
              <a:tr h="370840">
                <a:tc>
                  <a:txBody>
                    <a:bodyPr/>
                    <a:lstStyle/>
                    <a:p>
                      <a:r>
                        <a:rPr lang="en-US" dirty="0"/>
                        <a:t>Imaging</a:t>
                      </a:r>
                    </a:p>
                  </a:txBody>
                  <a:tcPr anchor="ctr"/>
                </a:tc>
                <a:tc>
                  <a:txBody>
                    <a:bodyPr/>
                    <a:lstStyle/>
                    <a:p>
                      <a:r>
                        <a:rPr lang="en-US" altLang="ja-JP" dirty="0"/>
                        <a:t>Size, Morphology</a:t>
                      </a:r>
                      <a:endParaRPr lang="en-US" dirty="0"/>
                    </a:p>
                  </a:txBody>
                  <a:tcPr anchor="ctr"/>
                </a:tc>
                <a:extLst>
                  <a:ext uri="{0D108BD9-81ED-4DB2-BD59-A6C34878D82A}">
                    <a16:rowId xmlns:a16="http://schemas.microsoft.com/office/drawing/2014/main" val="10001"/>
                  </a:ext>
                </a:extLst>
              </a:tr>
              <a:tr h="370840">
                <a:tc>
                  <a:txBody>
                    <a:bodyPr/>
                    <a:lstStyle/>
                    <a:p>
                      <a:r>
                        <a:rPr lang="en-US" dirty="0"/>
                        <a:t>Photometry</a:t>
                      </a:r>
                    </a:p>
                  </a:txBody>
                  <a:tcPr anchor="ctr"/>
                </a:tc>
                <a:tc>
                  <a:txBody>
                    <a:bodyPr/>
                    <a:lstStyle/>
                    <a:p>
                      <a:r>
                        <a:rPr lang="en-US" dirty="0"/>
                        <a:t>Flux Intensity</a:t>
                      </a:r>
                    </a:p>
                  </a:txBody>
                  <a:tcPr anchor="ctr"/>
                </a:tc>
                <a:extLst>
                  <a:ext uri="{0D108BD9-81ED-4DB2-BD59-A6C34878D82A}">
                    <a16:rowId xmlns:a16="http://schemas.microsoft.com/office/drawing/2014/main" val="10002"/>
                  </a:ext>
                </a:extLst>
              </a:tr>
              <a:tr h="370840">
                <a:tc>
                  <a:txBody>
                    <a:bodyPr/>
                    <a:lstStyle/>
                    <a:p>
                      <a:r>
                        <a:rPr lang="en-US" dirty="0"/>
                        <a:t>Spectroscopy</a:t>
                      </a:r>
                    </a:p>
                  </a:txBody>
                  <a:tcPr anchor="ctr"/>
                </a:tc>
                <a:tc>
                  <a:txBody>
                    <a:bodyPr/>
                    <a:lstStyle/>
                    <a:p>
                      <a:r>
                        <a:rPr lang="en-US" altLang="ja-JP" dirty="0"/>
                        <a:t>Radial Velocity, Dynamics, Temperature, Radiation Process, Component (atoms, molecules)</a:t>
                      </a:r>
                      <a:endParaRPr lang="en-US" dirty="0"/>
                    </a:p>
                  </a:txBody>
                  <a:tcPr anchor="ctr"/>
                </a:tc>
                <a:extLst>
                  <a:ext uri="{0D108BD9-81ED-4DB2-BD59-A6C34878D82A}">
                    <a16:rowId xmlns:a16="http://schemas.microsoft.com/office/drawing/2014/main" val="10003"/>
                  </a:ext>
                </a:extLst>
              </a:tr>
              <a:tr h="370840">
                <a:tc>
                  <a:txBody>
                    <a:bodyPr/>
                    <a:lstStyle/>
                    <a:p>
                      <a:r>
                        <a:rPr lang="en-US" dirty="0"/>
                        <a:t>Polarimetry</a:t>
                      </a:r>
                    </a:p>
                  </a:txBody>
                  <a:tcPr anchor="ctr"/>
                </a:tc>
                <a:tc>
                  <a:txBody>
                    <a:bodyPr/>
                    <a:lstStyle/>
                    <a:p>
                      <a:r>
                        <a:rPr lang="en-US" altLang="ja-JP" dirty="0"/>
                        <a:t>Radiation Process, Asymmetry of Radiation process</a:t>
                      </a:r>
                      <a:endParaRPr lang="en-US" dirty="0"/>
                    </a:p>
                  </a:txBody>
                  <a:tcPr anchor="ctr"/>
                </a:tc>
                <a:extLst>
                  <a:ext uri="{0D108BD9-81ED-4DB2-BD59-A6C34878D82A}">
                    <a16:rowId xmlns:a16="http://schemas.microsoft.com/office/drawing/2014/main" val="10005"/>
                  </a:ext>
                </a:extLst>
              </a:tr>
              <a:tr h="370840">
                <a:tc>
                  <a:txBody>
                    <a:bodyPr/>
                    <a:lstStyle/>
                    <a:p>
                      <a:r>
                        <a:rPr lang="en-US" dirty="0"/>
                        <a:t>Astrometry</a:t>
                      </a:r>
                    </a:p>
                  </a:txBody>
                  <a:tcPr anchor="ctr"/>
                </a:tc>
                <a:tc>
                  <a:txBody>
                    <a:bodyPr/>
                    <a:lstStyle/>
                    <a:p>
                      <a:r>
                        <a:rPr lang="en-US" altLang="ja-JP" dirty="0"/>
                        <a:t>Distance and Velocity on the sky</a:t>
                      </a:r>
                      <a:endParaRPr lang="en-US" dirty="0"/>
                    </a:p>
                  </a:txBody>
                  <a:tcPr anchor="ctr"/>
                </a:tc>
                <a:extLst>
                  <a:ext uri="{0D108BD9-81ED-4DB2-BD59-A6C34878D82A}">
                    <a16:rowId xmlns:a16="http://schemas.microsoft.com/office/drawing/2014/main" val="10006"/>
                  </a:ext>
                </a:extLst>
              </a:tr>
              <a:tr h="259092">
                <a:tc>
                  <a:txBody>
                    <a:bodyPr/>
                    <a:lstStyle/>
                    <a:p>
                      <a:r>
                        <a:rPr lang="en-US" dirty="0"/>
                        <a:t>Time-series</a:t>
                      </a:r>
                    </a:p>
                  </a:txBody>
                  <a:tcPr anchor="ctr"/>
                </a:tc>
                <a:tc>
                  <a:txBody>
                    <a:bodyPr/>
                    <a:lstStyle/>
                    <a:p>
                      <a:r>
                        <a:rPr lang="en-US" altLang="ja-JP" dirty="0"/>
                        <a:t>Transient objects (Super novae, Exoplanet, </a:t>
                      </a:r>
                      <a:r>
                        <a:rPr lang="en-US" altLang="ja-JP" dirty="0" err="1"/>
                        <a:t>etc</a:t>
                      </a:r>
                      <a:r>
                        <a:rPr lang="en-US" altLang="ja-JP" dirty="0"/>
                        <a:t>)</a:t>
                      </a:r>
                      <a:endParaRPr lang="en-US" dirty="0"/>
                    </a:p>
                  </a:txBody>
                  <a:tcPr anchor="ctr"/>
                </a:tc>
                <a:extLst>
                  <a:ext uri="{0D108BD9-81ED-4DB2-BD59-A6C34878D82A}">
                    <a16:rowId xmlns:a16="http://schemas.microsoft.com/office/drawing/2014/main" val="10007"/>
                  </a:ext>
                </a:extLst>
              </a:tr>
            </a:tbl>
          </a:graphicData>
        </a:graphic>
      </p:graphicFrame>
      <p:pic>
        <p:nvPicPr>
          <p:cNvPr id="3074" name="Picture 2" descr="M42L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4941168"/>
            <a:ext cx="1659952" cy="16566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オリオン大星雲 近赤外線画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863" y="4941168"/>
            <a:ext cx="1656184" cy="176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Black-Body</a:t>
            </a:r>
            <a:br>
              <a:rPr lang="en-US" altLang="ja-JP" dirty="0"/>
            </a:br>
            <a:r>
              <a:rPr lang="en-US" altLang="ja-JP" dirty="0"/>
              <a:t>(Thermal Radiation)</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457584" y="4513959"/>
                <a:ext cx="3827907" cy="584775"/>
              </a:xfrm>
              <a:prstGeom prst="rect">
                <a:avLst/>
              </a:prstGeom>
              <a:noFill/>
            </p:spPr>
            <p:txBody>
              <a:bodyPr wrap="none" rtlCol="0">
                <a:spAutoFit/>
              </a:bodyPr>
              <a:lstStyle/>
              <a:p>
                <a14:m>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a:rPr>
                          <m:t>𝑇</m:t>
                        </m:r>
                        <m:r>
                          <a:rPr kumimoji="1" lang="en-US" altLang="ja-JP" sz="3200" b="0" i="1" smtClean="0">
                            <a:latin typeface="Cambria Math"/>
                          </a:rPr>
                          <m:t>𝜆</m:t>
                        </m:r>
                      </m:e>
                      <m:sub>
                        <m:r>
                          <a:rPr kumimoji="1" lang="en-US" altLang="ja-JP" sz="3200" b="0" i="1" smtClean="0">
                            <a:latin typeface="Cambria Math"/>
                          </a:rPr>
                          <m:t>𝑚𝑎𝑥</m:t>
                        </m:r>
                      </m:sub>
                    </m:sSub>
                    <m:r>
                      <a:rPr kumimoji="1" lang="en-US" altLang="ja-JP" sz="3200" b="0" i="1" smtClean="0">
                        <a:latin typeface="Cambria Math"/>
                      </a:rPr>
                      <m:t>≃</m:t>
                    </m:r>
                    <m:r>
                      <a:rPr kumimoji="1" lang="en-US" altLang="ja-JP" sz="3200" b="0" i="1" smtClean="0">
                        <a:latin typeface="Cambria Math" panose="02040503050406030204" pitchFamily="18" charset="0"/>
                      </a:rPr>
                      <m:t>2898 </m:t>
                    </m:r>
                    <m:r>
                      <m:rPr>
                        <m:nor/>
                      </m:rPr>
                      <a:rPr lang="en-US" altLang="ja-JP" sz="3200" dirty="0"/>
                      <m:t>K</m:t>
                    </m:r>
                    <m:r>
                      <a:rPr lang="ja-JP" altLang="en-US" sz="3200" i="1" dirty="0" smtClean="0">
                        <a:latin typeface="Cambria Math" panose="02040503050406030204" pitchFamily="18" charset="0"/>
                      </a:rPr>
                      <m:t>・</m:t>
                    </m:r>
                    <m:r>
                      <a:rPr kumimoji="1" lang="en-US" altLang="ja-JP" sz="3200" b="0" i="1" dirty="0" smtClean="0">
                        <a:latin typeface="Cambria Math"/>
                      </a:rPr>
                      <m:t>𝜇</m:t>
                    </m:r>
                  </m:oMath>
                </a14:m>
                <a:r>
                  <a:rPr kumimoji="1" lang="en-US" altLang="ja-JP" sz="3200" dirty="0"/>
                  <a:t>m</a:t>
                </a:r>
                <a:endParaRPr kumimoji="1" lang="ja-JP" altLang="en-US" sz="32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7584" y="4513959"/>
                <a:ext cx="3827907" cy="584775"/>
              </a:xfrm>
              <a:prstGeom prst="rect">
                <a:avLst/>
              </a:prstGeom>
              <a:blipFill>
                <a:blip r:embed="rId2"/>
                <a:stretch>
                  <a:fillRect t="-12500" r="-3185" b="-34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6012160" y="1772816"/>
                <a:ext cx="2248244" cy="1477328"/>
              </a:xfrm>
              <a:prstGeom prst="rect">
                <a:avLst/>
              </a:prstGeom>
            </p:spPr>
            <p:txBody>
              <a:bodyPr wrap="none">
                <a:spAutoFit/>
              </a:bodyPr>
              <a:lstStyle/>
              <a:p>
                <a14:m>
                  <m:oMath xmlns:m="http://schemas.openxmlformats.org/officeDocument/2006/math">
                    <m:r>
                      <a:rPr lang="en-US" altLang="ja-JP" b="0" i="1" smtClean="0">
                        <a:latin typeface="Cambria Math"/>
                      </a:rPr>
                      <m:t>h</m:t>
                    </m:r>
                  </m:oMath>
                </a14:m>
                <a:r>
                  <a:rPr lang="en-US" altLang="ja-JP" dirty="0"/>
                  <a:t>:Planck constant</a:t>
                </a:r>
              </a:p>
              <a:p>
                <a14:m>
                  <m:oMath xmlns:m="http://schemas.openxmlformats.org/officeDocument/2006/math">
                    <m:r>
                      <a:rPr lang="en-US" altLang="ja-JP" b="0" i="1" smtClean="0">
                        <a:latin typeface="Cambria Math"/>
                      </a:rPr>
                      <m:t>𝑐</m:t>
                    </m:r>
                  </m:oMath>
                </a14:m>
                <a:r>
                  <a:rPr lang="en-US" altLang="ja-JP" dirty="0"/>
                  <a:t>:Light speed</a:t>
                </a:r>
              </a:p>
              <a:p>
                <a14:m>
                  <m:oMath xmlns:m="http://schemas.openxmlformats.org/officeDocument/2006/math">
                    <m:r>
                      <a:rPr lang="en-US" altLang="ja-JP" b="0" i="1" smtClean="0">
                        <a:latin typeface="Cambria Math"/>
                      </a:rPr>
                      <m:t>𝑘</m:t>
                    </m:r>
                  </m:oMath>
                </a14:m>
                <a:r>
                  <a:rPr lang="en-US" altLang="ja-JP" dirty="0"/>
                  <a:t>:Boltzmann constant</a:t>
                </a:r>
              </a:p>
              <a:p>
                <a14:m>
                  <m:oMath xmlns:m="http://schemas.openxmlformats.org/officeDocument/2006/math">
                    <m:r>
                      <a:rPr lang="en-US" altLang="ja-JP" b="0" i="1" smtClean="0">
                        <a:latin typeface="Cambria Math"/>
                      </a:rPr>
                      <m:t>𝜆</m:t>
                    </m:r>
                  </m:oMath>
                </a14:m>
                <a:r>
                  <a:rPr lang="en-US" altLang="ja-JP" dirty="0"/>
                  <a:t>:Wavelength</a:t>
                </a:r>
              </a:p>
              <a:p>
                <a14:m>
                  <m:oMath xmlns:m="http://schemas.openxmlformats.org/officeDocument/2006/math">
                    <m:r>
                      <a:rPr lang="en-US" altLang="ja-JP" b="0" i="1" smtClean="0">
                        <a:latin typeface="Cambria Math"/>
                      </a:rPr>
                      <m:t>𝑇</m:t>
                    </m:r>
                  </m:oMath>
                </a14:m>
                <a:r>
                  <a:rPr lang="ja-JP" altLang="en-US" dirty="0"/>
                  <a:t>：</a:t>
                </a:r>
                <a:r>
                  <a:rPr lang="en-US" altLang="ja-JP" dirty="0"/>
                  <a:t>Temperature</a:t>
                </a:r>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012160" y="1772816"/>
                <a:ext cx="2248244" cy="1477328"/>
              </a:xfrm>
              <a:prstGeom prst="rect">
                <a:avLst/>
              </a:prstGeom>
              <a:blipFill>
                <a:blip r:embed="rId3"/>
                <a:stretch>
                  <a:fillRect t="-2479" r="-2439" b="-6198"/>
                </a:stretch>
              </a:blipFill>
            </p:spPr>
            <p:txBody>
              <a:bodyPr/>
              <a:lstStyle/>
              <a:p>
                <a:r>
                  <a:rPr lang="ja-JP" altLang="en-US">
                    <a:noFill/>
                  </a:rPr>
                  <a:t> </a:t>
                </a:r>
              </a:p>
            </p:txBody>
          </p:sp>
        </mc:Fallback>
      </mc:AlternateContent>
      <p:sp>
        <p:nvSpPr>
          <p:cNvPr id="6" name="正方形/長方形 5"/>
          <p:cNvSpPr/>
          <p:nvPr/>
        </p:nvSpPr>
        <p:spPr>
          <a:xfrm>
            <a:off x="283517" y="1407206"/>
            <a:ext cx="6919074" cy="369332"/>
          </a:xfrm>
          <a:prstGeom prst="rect">
            <a:avLst/>
          </a:prstGeom>
        </p:spPr>
        <p:txBody>
          <a:bodyPr wrap="none">
            <a:spAutoFit/>
          </a:bodyPr>
          <a:lstStyle/>
          <a:p>
            <a:r>
              <a:rPr lang="en-US" altLang="ja-JP" dirty="0"/>
              <a:t>Most of the objects shine with black body or quasi black body radiation.</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817" y="3351445"/>
            <a:ext cx="4240727" cy="353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正方形/長方形 9"/>
          <p:cNvSpPr/>
          <p:nvPr/>
        </p:nvSpPr>
        <p:spPr>
          <a:xfrm>
            <a:off x="395536" y="3501008"/>
            <a:ext cx="4392488" cy="923330"/>
          </a:xfrm>
          <a:prstGeom prst="rect">
            <a:avLst/>
          </a:prstGeom>
        </p:spPr>
        <p:txBody>
          <a:bodyPr wrap="square">
            <a:spAutoFit/>
          </a:bodyPr>
          <a:lstStyle/>
          <a:p>
            <a:r>
              <a:rPr lang="en-US" altLang="ja-JP" dirty="0"/>
              <a:t>The peak wavelengths that characterize the spectrum of blackbody radiation follow the Wien's displacement law</a:t>
            </a:r>
            <a:endParaRPr lang="ja-JP" altLang="en-US" dirty="0"/>
          </a:p>
        </p:txBody>
      </p:sp>
      <p:sp>
        <p:nvSpPr>
          <p:cNvPr id="11" name="正方形/長方形 10"/>
          <p:cNvSpPr/>
          <p:nvPr/>
        </p:nvSpPr>
        <p:spPr>
          <a:xfrm>
            <a:off x="429841" y="5301208"/>
            <a:ext cx="4392488" cy="646331"/>
          </a:xfrm>
          <a:prstGeom prst="rect">
            <a:avLst/>
          </a:prstGeom>
        </p:spPr>
        <p:txBody>
          <a:bodyPr wrap="square">
            <a:spAutoFit/>
          </a:bodyPr>
          <a:lstStyle/>
          <a:p>
            <a:r>
              <a:rPr lang="en-US" altLang="ja-JP" dirty="0"/>
              <a:t>The total radiant energy from the area</a:t>
            </a:r>
            <a:r>
              <a:rPr lang="ja-JP" altLang="en-US" dirty="0"/>
              <a:t> 𝑆 </a:t>
            </a:r>
            <a:r>
              <a:rPr lang="en-US" altLang="ja-JP" dirty="0"/>
              <a:t>temperature </a:t>
            </a:r>
            <a:r>
              <a:rPr lang="ja-JP" altLang="en-US" dirty="0"/>
              <a:t>𝑇 </a:t>
            </a:r>
            <a:r>
              <a:rPr lang="en-US" altLang="ja-JP" dirty="0"/>
              <a:t>blackbody is </a:t>
            </a:r>
            <a:endParaRPr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414067" y="5892971"/>
                <a:ext cx="12019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a:rPr>
                        <m:t>𝑆</m:t>
                      </m:r>
                      <m:r>
                        <a:rPr lang="en-US" altLang="ja-JP" sz="3200" b="0" i="1" smtClean="0">
                          <a:latin typeface="Cambria Math"/>
                        </a:rPr>
                        <m:t>𝜎</m:t>
                      </m:r>
                      <m:sSup>
                        <m:sSupPr>
                          <m:ctrlPr>
                            <a:rPr lang="en-US" altLang="ja-JP" sz="3200" b="0" i="1" smtClean="0">
                              <a:latin typeface="Cambria Math" panose="02040503050406030204" pitchFamily="18" charset="0"/>
                            </a:rPr>
                          </m:ctrlPr>
                        </m:sSupPr>
                        <m:e>
                          <m:r>
                            <a:rPr lang="en-US" altLang="ja-JP" sz="3200" b="0" i="1" smtClean="0">
                              <a:latin typeface="Cambria Math"/>
                            </a:rPr>
                            <m:t>𝑇</m:t>
                          </m:r>
                        </m:e>
                        <m:sup>
                          <m:r>
                            <a:rPr lang="en-US" altLang="ja-JP" sz="3200" b="0" i="1" smtClean="0">
                              <a:latin typeface="Cambria Math"/>
                            </a:rPr>
                            <m:t>4</m:t>
                          </m:r>
                        </m:sup>
                      </m:sSup>
                    </m:oMath>
                  </m:oMathPara>
                </a14:m>
                <a:endParaRPr lang="ja-JP" altLang="en-US" sz="1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4067" y="5892971"/>
                <a:ext cx="1201996" cy="58477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021551" y="6360656"/>
                <a:ext cx="3015569" cy="369332"/>
              </a:xfrm>
              <a:prstGeom prst="rect">
                <a:avLst/>
              </a:prstGeom>
            </p:spPr>
            <p:txBody>
              <a:bodyPr wrap="none">
                <a:spAutoFit/>
              </a:bodyPr>
              <a:lstStyle/>
              <a:p>
                <a14:m>
                  <m:oMath xmlns:m="http://schemas.openxmlformats.org/officeDocument/2006/math">
                    <m:r>
                      <a:rPr lang="en-US" altLang="ja-JP" i="1">
                        <a:latin typeface="Cambria Math"/>
                      </a:rPr>
                      <m:t>𝜎</m:t>
                    </m:r>
                  </m:oMath>
                </a14:m>
                <a:r>
                  <a:rPr lang="en-US" altLang="ja-JP" dirty="0"/>
                  <a:t>: Stefan–Boltzmann constant</a:t>
                </a:r>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2021551" y="6360656"/>
                <a:ext cx="3015569" cy="369332"/>
              </a:xfrm>
              <a:prstGeom prst="rect">
                <a:avLst/>
              </a:prstGeom>
              <a:blipFill>
                <a:blip r:embed="rId6"/>
                <a:stretch>
                  <a:fillRect t="-8197" r="-141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299646" y="1956292"/>
                <a:ext cx="4652877" cy="1583895"/>
              </a:xfrm>
              <a:prstGeom prst="rect">
                <a:avLst/>
              </a:prstGeom>
              <a:noFill/>
            </p:spPr>
            <p:txBody>
              <a:bodyPr wrap="none" rtlCol="0">
                <a:spAutoFit/>
              </a:bodyPr>
              <a:lstStyle/>
              <a:p>
                <a:r>
                  <a:rPr lang="en-US" altLang="ja-JP" sz="3200" dirty="0"/>
                  <a:t>Planck’s law</a:t>
                </a:r>
                <a:endParaRPr lang="en-US" altLang="ja-JP" sz="3200" b="0" i="1" dirty="0">
                  <a:latin typeface="Cambria Math"/>
                </a:endParaRPr>
              </a:p>
              <a:p>
                <a:pPr/>
                <a14:m>
                  <m:oMathPara xmlns:m="http://schemas.openxmlformats.org/officeDocument/2006/math">
                    <m:oMathParaPr>
                      <m:jc m:val="centerGroup"/>
                    </m:oMathParaPr>
                    <m:oMath xmlns:m="http://schemas.openxmlformats.org/officeDocument/2006/math">
                      <m:r>
                        <a:rPr lang="en-US" altLang="ja-JP" sz="3200" b="0" i="1" smtClean="0">
                          <a:latin typeface="Cambria Math"/>
                        </a:rPr>
                        <m:t>𝐵</m:t>
                      </m:r>
                      <m:d>
                        <m:dPr>
                          <m:ctrlPr>
                            <a:rPr lang="en-US" altLang="ja-JP" sz="3200" b="0" i="1" smtClean="0">
                              <a:latin typeface="Cambria Math" panose="02040503050406030204" pitchFamily="18" charset="0"/>
                            </a:rPr>
                          </m:ctrlPr>
                        </m:dPr>
                        <m:e>
                          <m:r>
                            <a:rPr lang="en-US" altLang="ja-JP" sz="3200" b="0" i="1" smtClean="0">
                              <a:latin typeface="Cambria Math"/>
                            </a:rPr>
                            <m:t>𝜆</m:t>
                          </m:r>
                        </m:e>
                      </m:d>
                      <m:r>
                        <a:rPr lang="en-US" altLang="ja-JP" sz="3200" b="0" i="1" smtClean="0">
                          <a:latin typeface="Cambria Math"/>
                        </a:rPr>
                        <m:t>=</m:t>
                      </m:r>
                      <m:f>
                        <m:fPr>
                          <m:ctrlPr>
                            <a:rPr lang="en-US" altLang="ja-JP" sz="3200" i="1">
                              <a:latin typeface="Cambria Math" panose="02040503050406030204" pitchFamily="18" charset="0"/>
                            </a:rPr>
                          </m:ctrlPr>
                        </m:fPr>
                        <m:num>
                          <m:r>
                            <a:rPr lang="en-US" altLang="ja-JP" sz="3200" i="1">
                              <a:latin typeface="Cambria Math"/>
                            </a:rPr>
                            <m:t>2</m:t>
                          </m:r>
                          <m:r>
                            <a:rPr lang="en-US" altLang="ja-JP" sz="3200" i="1">
                              <a:latin typeface="Cambria Math"/>
                            </a:rPr>
                            <m:t>h</m:t>
                          </m:r>
                          <m:sSup>
                            <m:sSupPr>
                              <m:ctrlPr>
                                <a:rPr lang="en-US" altLang="ja-JP" sz="3200" i="1">
                                  <a:latin typeface="Cambria Math" panose="02040503050406030204" pitchFamily="18" charset="0"/>
                                </a:rPr>
                              </m:ctrlPr>
                            </m:sSupPr>
                            <m:e>
                              <m:r>
                                <a:rPr lang="en-US" altLang="ja-JP" sz="3200" i="1">
                                  <a:latin typeface="Cambria Math"/>
                                </a:rPr>
                                <m:t>𝑐</m:t>
                              </m:r>
                            </m:e>
                            <m:sup>
                              <m:r>
                                <a:rPr lang="en-US" altLang="ja-JP" sz="3200" i="1">
                                  <a:latin typeface="Cambria Math"/>
                                </a:rPr>
                                <m:t>2</m:t>
                              </m:r>
                            </m:sup>
                          </m:sSup>
                        </m:num>
                        <m:den>
                          <m:sSup>
                            <m:sSupPr>
                              <m:ctrlPr>
                                <a:rPr lang="en-US" altLang="ja-JP" sz="3200" i="1">
                                  <a:latin typeface="Cambria Math" panose="02040503050406030204" pitchFamily="18" charset="0"/>
                                </a:rPr>
                              </m:ctrlPr>
                            </m:sSupPr>
                            <m:e>
                              <m:r>
                                <a:rPr lang="en-US" altLang="ja-JP" sz="3200" i="1">
                                  <a:latin typeface="Cambria Math"/>
                                </a:rPr>
                                <m:t>𝜆</m:t>
                              </m:r>
                            </m:e>
                            <m:sup>
                              <m:r>
                                <a:rPr lang="en-US" altLang="ja-JP" sz="3200" i="1">
                                  <a:latin typeface="Cambria Math"/>
                                </a:rPr>
                                <m:t>5</m:t>
                              </m:r>
                            </m:sup>
                          </m:sSup>
                        </m:den>
                      </m:f>
                      <m:f>
                        <m:fPr>
                          <m:ctrlPr>
                            <a:rPr lang="en-US" altLang="ja-JP" sz="3200" b="0" i="1" smtClean="0">
                              <a:latin typeface="Cambria Math" panose="02040503050406030204" pitchFamily="18" charset="0"/>
                            </a:rPr>
                          </m:ctrlPr>
                        </m:fPr>
                        <m:num>
                          <m:r>
                            <a:rPr lang="en-US" altLang="ja-JP" sz="3200" b="0" i="1" smtClean="0">
                              <a:latin typeface="Cambria Math"/>
                            </a:rPr>
                            <m:t>1</m:t>
                          </m:r>
                        </m:num>
                        <m:den>
                          <m:sSup>
                            <m:sSupPr>
                              <m:ctrlPr>
                                <a:rPr lang="en-US" altLang="ja-JP" sz="3200" b="0" i="1" smtClean="0">
                                  <a:latin typeface="Cambria Math" panose="02040503050406030204" pitchFamily="18" charset="0"/>
                                </a:rPr>
                              </m:ctrlPr>
                            </m:sSupPr>
                            <m:e>
                              <m:r>
                                <a:rPr lang="en-US" altLang="ja-JP" sz="3200" b="0" i="1" smtClean="0">
                                  <a:latin typeface="Cambria Math"/>
                                </a:rPr>
                                <m:t>𝑒</m:t>
                              </m:r>
                            </m:e>
                            <m:sup>
                              <m:r>
                                <a:rPr lang="en-US" altLang="ja-JP" sz="3200" b="0" i="1" smtClean="0">
                                  <a:latin typeface="Cambria Math"/>
                                </a:rPr>
                                <m:t>h𝑐</m:t>
                              </m:r>
                              <m:r>
                                <a:rPr lang="en-US" altLang="ja-JP" sz="3200" b="0" i="1" smtClean="0">
                                  <a:latin typeface="Cambria Math"/>
                                </a:rPr>
                                <m:t>/</m:t>
                              </m:r>
                              <m:r>
                                <a:rPr lang="en-US" altLang="ja-JP" sz="3200" b="0" i="1" smtClean="0">
                                  <a:latin typeface="Cambria Math"/>
                                </a:rPr>
                                <m:t>𝜆</m:t>
                              </m:r>
                              <m:r>
                                <a:rPr lang="en-US" altLang="ja-JP" sz="3200" b="0" i="1" smtClean="0">
                                  <a:latin typeface="Cambria Math"/>
                                </a:rPr>
                                <m:t>𝑘𝑇</m:t>
                              </m:r>
                            </m:sup>
                          </m:sSup>
                          <m:r>
                            <a:rPr lang="en-US" altLang="ja-JP" sz="3200" b="0" i="1" smtClean="0">
                              <a:latin typeface="Cambria Math"/>
                            </a:rPr>
                            <m:t>−1</m:t>
                          </m:r>
                        </m:den>
                      </m:f>
                    </m:oMath>
                  </m:oMathPara>
                </a14:m>
                <a:endParaRPr kumimoji="1" lang="ja-JP" altLang="en-US" sz="40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9646" y="1956292"/>
                <a:ext cx="4652877" cy="1583895"/>
              </a:xfrm>
              <a:prstGeom prst="rect">
                <a:avLst/>
              </a:prstGeom>
              <a:blipFill>
                <a:blip r:embed="rId7"/>
                <a:stretch>
                  <a:fillRect l="-3277" t="-46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2993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Energy of </a:t>
            </a:r>
            <a:br>
              <a:rPr kumimoji="1" lang="en-US" altLang="ja-JP" dirty="0"/>
            </a:br>
            <a:r>
              <a:rPr kumimoji="1" lang="en-US" altLang="ja-JP" dirty="0"/>
              <a:t>E-M waves</a:t>
            </a:r>
            <a:endParaRPr kumimoji="1" lang="ja-JP" altLang="en-US" dirty="0"/>
          </a:p>
        </p:txBody>
      </p:sp>
      <mc:AlternateContent xmlns:mc="http://schemas.openxmlformats.org/markup-compatibility/2006" xmlns:a14="http://schemas.microsoft.com/office/drawing/2010/main">
        <mc:Choice Requires="a14">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227174552"/>
                  </p:ext>
                </p:extLst>
              </p:nvPr>
            </p:nvGraphicFramePr>
            <p:xfrm>
              <a:off x="128279" y="2834640"/>
              <a:ext cx="5509647" cy="4023360"/>
            </p:xfrm>
            <a:graphic>
              <a:graphicData uri="http://schemas.openxmlformats.org/drawingml/2006/table">
                <a:tbl>
                  <a:tblPr firstRow="1" bandRow="1">
                    <a:tableStyleId>{5C22544A-7EE6-4342-B048-85BDC9FD1C3A}</a:tableStyleId>
                  </a:tblPr>
                  <a:tblGrid>
                    <a:gridCol w="1470343">
                      <a:extLst>
                        <a:ext uri="{9D8B030D-6E8A-4147-A177-3AD203B41FA5}">
                          <a16:colId xmlns:a16="http://schemas.microsoft.com/office/drawing/2014/main" val="20000"/>
                        </a:ext>
                      </a:extLst>
                    </a:gridCol>
                    <a:gridCol w="1318913">
                      <a:extLst>
                        <a:ext uri="{9D8B030D-6E8A-4147-A177-3AD203B41FA5}">
                          <a16:colId xmlns:a16="http://schemas.microsoft.com/office/drawing/2014/main" val="20001"/>
                        </a:ext>
                      </a:extLst>
                    </a:gridCol>
                    <a:gridCol w="1318913">
                      <a:extLst>
                        <a:ext uri="{9D8B030D-6E8A-4147-A177-3AD203B41FA5}">
                          <a16:colId xmlns:a16="http://schemas.microsoft.com/office/drawing/2014/main" val="20002"/>
                        </a:ext>
                      </a:extLst>
                    </a:gridCol>
                    <a:gridCol w="1401478">
                      <a:extLst>
                        <a:ext uri="{9D8B030D-6E8A-4147-A177-3AD203B41FA5}">
                          <a16:colId xmlns:a16="http://schemas.microsoft.com/office/drawing/2014/main" val="20003"/>
                        </a:ext>
                      </a:extLst>
                    </a:gridCol>
                  </a:tblGrid>
                  <a:tr h="822960">
                    <a:tc>
                      <a:txBody>
                        <a:bodyPr/>
                        <a:lstStyle/>
                        <a:p>
                          <a:r>
                            <a:rPr kumimoji="1" lang="en-US" altLang="ja-JP" sz="2400" dirty="0"/>
                            <a:t>Band</a:t>
                          </a:r>
                          <a:endParaRPr kumimoji="1" lang="ja-JP" altLang="en-US" sz="2400" dirty="0"/>
                        </a:p>
                      </a:txBody>
                      <a:tcPr/>
                    </a:tc>
                    <a:tc>
                      <a:txBody>
                        <a:bodyPr/>
                        <a:lstStyle/>
                        <a:p>
                          <a:r>
                            <a:rPr kumimoji="1" lang="en-US" altLang="ja-JP" sz="2400" dirty="0"/>
                            <a:t>λ</a:t>
                          </a:r>
                          <a:endParaRPr kumimoji="1" lang="ja-JP" altLang="en-US" sz="2400" dirty="0"/>
                        </a:p>
                      </a:txBody>
                      <a:tcPr/>
                    </a:tc>
                    <a:tc>
                      <a:txBody>
                        <a:bodyPr/>
                        <a:lstStyle/>
                        <a:p>
                          <a:r>
                            <a:rPr kumimoji="1" lang="ja-JP" altLang="en-US" sz="2400" dirty="0"/>
                            <a:t>Ｅ </a:t>
                          </a:r>
                          <a:r>
                            <a:rPr kumimoji="1" lang="en-US" altLang="ja-JP" sz="2400" dirty="0"/>
                            <a:t>(</a:t>
                          </a:r>
                          <a14:m>
                            <m:oMath xmlns:m="http://schemas.openxmlformats.org/officeDocument/2006/math">
                              <m:r>
                                <a:rPr kumimoji="1" lang="en-US" altLang="ja-JP" sz="2400" b="1" i="1" smtClean="0">
                                  <a:latin typeface="Cambria Math"/>
                                </a:rPr>
                                <m:t>𝒉</m:t>
                              </m:r>
                              <m:r>
                                <a:rPr kumimoji="1" lang="en-US" altLang="ja-JP" sz="2400" b="1" i="1" smtClean="0">
                                  <a:latin typeface="Cambria Math"/>
                                </a:rPr>
                                <m:t>𝝂</m:t>
                              </m:r>
                            </m:oMath>
                          </a14:m>
                          <a:r>
                            <a:rPr kumimoji="1" lang="en-US" altLang="ja-JP" sz="2400" dirty="0"/>
                            <a:t>)</a:t>
                          </a:r>
                          <a:r>
                            <a:rPr kumimoji="1" lang="ja-JP" altLang="en-US" sz="2400" dirty="0"/>
                            <a:t>　　</a:t>
                          </a:r>
                          <a:r>
                            <a:rPr kumimoji="1" lang="en-US" altLang="ja-JP" sz="2400" dirty="0"/>
                            <a:t>eV</a:t>
                          </a:r>
                          <a:endParaRPr kumimoji="1" lang="ja-JP" altLang="en-US" sz="2400" dirty="0"/>
                        </a:p>
                      </a:txBody>
                      <a:tcPr/>
                    </a:tc>
                    <a:tc>
                      <a:txBody>
                        <a:bodyPr/>
                        <a:lstStyle/>
                        <a:p>
                          <a:r>
                            <a:rPr kumimoji="1" lang="en-US" altLang="ja-JP" sz="2400" dirty="0"/>
                            <a:t>T (</a:t>
                          </a:r>
                          <a14:m>
                            <m:oMath xmlns:m="http://schemas.openxmlformats.org/officeDocument/2006/math">
                              <m:r>
                                <a:rPr kumimoji="1" lang="en-US" altLang="ja-JP" sz="2400" b="1" i="1" smtClean="0">
                                  <a:latin typeface="Cambria Math"/>
                                </a:rPr>
                                <m:t>𝒉</m:t>
                              </m:r>
                              <m:r>
                                <a:rPr kumimoji="1" lang="en-US" altLang="ja-JP" sz="2400" b="1" i="1" smtClean="0">
                                  <a:latin typeface="Cambria Math"/>
                                </a:rPr>
                                <m:t>𝝂</m:t>
                              </m:r>
                            </m:oMath>
                          </a14:m>
                          <a:r>
                            <a:rPr kumimoji="1" lang="en-US" altLang="ja-JP" sz="2400" dirty="0"/>
                            <a:t>/k) </a:t>
                          </a:r>
                          <a:r>
                            <a:rPr kumimoji="1" lang="ja-JP" altLang="en-US" sz="2400" dirty="0"/>
                            <a:t>　　</a:t>
                          </a:r>
                          <a:r>
                            <a:rPr kumimoji="1" lang="en-US" altLang="ja-JP" sz="2400" dirty="0"/>
                            <a:t>K</a:t>
                          </a:r>
                          <a:endParaRPr kumimoji="1" lang="ja-JP" altLang="en-US" sz="2400" dirty="0"/>
                        </a:p>
                      </a:txBody>
                      <a:tcPr/>
                    </a:tc>
                    <a:extLst>
                      <a:ext uri="{0D108BD9-81ED-4DB2-BD59-A6C34878D82A}">
                        <a16:rowId xmlns:a16="http://schemas.microsoft.com/office/drawing/2014/main" val="10000"/>
                      </a:ext>
                    </a:extLst>
                  </a:tr>
                  <a:tr h="457200">
                    <a:tc>
                      <a:txBody>
                        <a:bodyPr/>
                        <a:lstStyle/>
                        <a:p>
                          <a:r>
                            <a:rPr kumimoji="1" lang="en-US" altLang="ja-JP" sz="2400" dirty="0"/>
                            <a:t>γ-ray</a:t>
                          </a:r>
                          <a:endParaRPr kumimoji="1" lang="ja-JP" altLang="en-US" sz="2400" dirty="0"/>
                        </a:p>
                      </a:txBody>
                      <a:tcPr/>
                    </a:tc>
                    <a:tc>
                      <a:txBody>
                        <a:bodyPr/>
                        <a:lstStyle/>
                        <a:p>
                          <a:endParaRPr kumimoji="1" lang="ja-JP" altLang="en-US" sz="2400" baseline="30000" dirty="0"/>
                        </a:p>
                      </a:txBody>
                      <a:tcPr/>
                    </a:tc>
                    <a:tc>
                      <a:txBody>
                        <a:bodyPr/>
                        <a:lstStyle/>
                        <a:p>
                          <a:r>
                            <a:rPr kumimoji="1" lang="en-US" altLang="ja-JP" sz="2400" dirty="0"/>
                            <a:t>10</a:t>
                          </a:r>
                          <a:r>
                            <a:rPr kumimoji="1" lang="en-US" altLang="ja-JP" sz="2400" baseline="30000" dirty="0"/>
                            <a:t>5</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9</a:t>
                          </a:r>
                          <a:endParaRPr kumimoji="1" lang="ja-JP" altLang="en-US" sz="2400" baseline="30000" dirty="0"/>
                        </a:p>
                      </a:txBody>
                      <a:tcPr/>
                    </a:tc>
                    <a:extLst>
                      <a:ext uri="{0D108BD9-81ED-4DB2-BD59-A6C34878D82A}">
                        <a16:rowId xmlns:a16="http://schemas.microsoft.com/office/drawing/2014/main" val="10001"/>
                      </a:ext>
                    </a:extLst>
                  </a:tr>
                  <a:tr h="457200">
                    <a:tc>
                      <a:txBody>
                        <a:bodyPr/>
                        <a:lstStyle/>
                        <a:p>
                          <a:r>
                            <a:rPr kumimoji="1" lang="ja-JP" altLang="en-US" sz="2400" dirty="0"/>
                            <a:t>Ｘ</a:t>
                          </a:r>
                          <a:r>
                            <a:rPr kumimoji="1" lang="en-US" altLang="ja-JP" sz="2400" dirty="0"/>
                            <a:t>-ray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nm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7</a:t>
                          </a:r>
                          <a:endParaRPr kumimoji="1" lang="ja-JP" altLang="en-US" sz="2400" baseline="30000" dirty="0"/>
                        </a:p>
                      </a:txBody>
                      <a:tcPr/>
                    </a:tc>
                    <a:extLst>
                      <a:ext uri="{0D108BD9-81ED-4DB2-BD59-A6C34878D82A}">
                        <a16:rowId xmlns:a16="http://schemas.microsoft.com/office/drawing/2014/main" val="10002"/>
                      </a:ext>
                    </a:extLst>
                  </a:tr>
                  <a:tr h="457200">
                    <a:tc>
                      <a:txBody>
                        <a:bodyPr/>
                        <a:lstStyle/>
                        <a:p>
                          <a:r>
                            <a:rPr kumimoji="1" lang="en-US" altLang="ja-JP" sz="2400" dirty="0"/>
                            <a:t>UV</a:t>
                          </a:r>
                          <a:endParaRPr kumimoji="1" lang="ja-JP" altLang="en-US" sz="2400" dirty="0"/>
                        </a:p>
                      </a:txBody>
                      <a:tcPr/>
                    </a:tc>
                    <a:tc>
                      <a:txBody>
                        <a:bodyPr/>
                        <a:lstStyle/>
                        <a:p>
                          <a:r>
                            <a:rPr kumimoji="1" lang="en-US" altLang="ja-JP" sz="2400" dirty="0"/>
                            <a:t>10 nm</a:t>
                          </a:r>
                          <a:endParaRPr kumimoji="1" lang="ja-JP" altLang="en-US" sz="2400" dirty="0"/>
                        </a:p>
                      </a:txBody>
                      <a:tcPr/>
                    </a:tc>
                    <a:tc>
                      <a:txBody>
                        <a:bodyPr/>
                        <a:lstStyle/>
                        <a:p>
                          <a:r>
                            <a:rPr kumimoji="1" lang="en-US" altLang="ja-JP" sz="2400" dirty="0"/>
                            <a:t>10</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5</a:t>
                          </a:r>
                          <a:endParaRPr kumimoji="1" lang="ja-JP" altLang="en-US" sz="2400" baseline="30000" dirty="0"/>
                        </a:p>
                      </a:txBody>
                      <a:tcPr/>
                    </a:tc>
                    <a:extLst>
                      <a:ext uri="{0D108BD9-81ED-4DB2-BD59-A6C34878D82A}">
                        <a16:rowId xmlns:a16="http://schemas.microsoft.com/office/drawing/2014/main" val="10003"/>
                      </a:ext>
                    </a:extLst>
                  </a:tr>
                  <a:tr h="457200">
                    <a:tc>
                      <a:txBody>
                        <a:bodyPr/>
                        <a:lstStyle/>
                        <a:p>
                          <a:r>
                            <a:rPr kumimoji="1" lang="en-US" altLang="ja-JP" sz="2400" dirty="0" err="1">
                              <a:solidFill>
                                <a:srgbClr val="FF0000"/>
                              </a:solidFill>
                            </a:rPr>
                            <a:t>Opt</a:t>
                          </a:r>
                          <a:endParaRPr kumimoji="1" lang="ja-JP" altLang="en-US" sz="2400" dirty="0">
                            <a:solidFill>
                              <a:srgbClr val="FF0000"/>
                            </a:solidFill>
                          </a:endParaRPr>
                        </a:p>
                      </a:txBody>
                      <a:tcPr/>
                    </a:tc>
                    <a:tc>
                      <a:txBody>
                        <a:bodyPr/>
                        <a:lstStyle/>
                        <a:p>
                          <a:r>
                            <a:rPr kumimoji="1" lang="en-US" altLang="ja-JP" sz="2400" dirty="0">
                              <a:solidFill>
                                <a:srgbClr val="FF0000"/>
                              </a:solidFill>
                            </a:rPr>
                            <a:t>100 nm</a:t>
                          </a:r>
                          <a:endParaRPr kumimoji="1" lang="ja-JP" altLang="en-US" sz="2400" dirty="0">
                            <a:solidFill>
                              <a:srgbClr val="FF0000"/>
                            </a:solidFill>
                          </a:endParaRPr>
                        </a:p>
                      </a:txBody>
                      <a:tcPr/>
                    </a:tc>
                    <a:tc>
                      <a:txBody>
                        <a:bodyPr/>
                        <a:lstStyle/>
                        <a:p>
                          <a:r>
                            <a:rPr kumimoji="1" lang="en-US" altLang="ja-JP" sz="2400" dirty="0">
                              <a:solidFill>
                                <a:srgbClr val="FF0000"/>
                              </a:solidFill>
                            </a:rPr>
                            <a:t>1</a:t>
                          </a:r>
                          <a:endParaRPr kumimoji="1" lang="ja-JP" altLang="en-US" sz="240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10</a:t>
                          </a:r>
                          <a:r>
                            <a:rPr kumimoji="1" lang="en-US" altLang="ja-JP" sz="2400" baseline="30000" dirty="0">
                              <a:solidFill>
                                <a:srgbClr val="FF0000"/>
                              </a:solidFill>
                            </a:rPr>
                            <a:t>4</a:t>
                          </a:r>
                          <a:endParaRPr kumimoji="1" lang="ja-JP" altLang="en-US" sz="2400" baseline="30000" dirty="0">
                            <a:solidFill>
                              <a:srgbClr val="FF0000"/>
                            </a:solidFill>
                          </a:endParaRPr>
                        </a:p>
                      </a:txBody>
                      <a:tcPr/>
                    </a:tc>
                    <a:extLst>
                      <a:ext uri="{0D108BD9-81ED-4DB2-BD59-A6C34878D82A}">
                        <a16:rowId xmlns:a16="http://schemas.microsoft.com/office/drawing/2014/main" val="10004"/>
                      </a:ext>
                    </a:extLst>
                  </a:tr>
                  <a:tr h="457200">
                    <a:tc>
                      <a:txBody>
                        <a:bodyPr/>
                        <a:lstStyle/>
                        <a:p>
                          <a:r>
                            <a:rPr kumimoji="1" lang="en-US" altLang="ja-JP" sz="2400" dirty="0"/>
                            <a:t>NIR</a:t>
                          </a:r>
                          <a:endParaRPr kumimoji="1" lang="ja-JP" altLang="en-US" sz="2400" dirty="0"/>
                        </a:p>
                      </a:txBody>
                      <a:tcPr/>
                    </a:tc>
                    <a:tc>
                      <a:txBody>
                        <a:bodyPr/>
                        <a:lstStyle/>
                        <a:p>
                          <a:r>
                            <a:rPr kumimoji="1" lang="en-US" altLang="ja-JP" sz="2400" dirty="0"/>
                            <a:t>1</a:t>
                          </a:r>
                          <a:r>
                            <a:rPr kumimoji="1" lang="en-US" altLang="ja-JP" sz="2400" baseline="0" dirty="0"/>
                            <a:t> u</a:t>
                          </a:r>
                          <a:r>
                            <a:rPr kumimoji="1" lang="en-US" altLang="ja-JP" sz="2400" dirty="0"/>
                            <a:t>m</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extLst>
                      <a:ext uri="{0D108BD9-81ED-4DB2-BD59-A6C34878D82A}">
                        <a16:rowId xmlns:a16="http://schemas.microsoft.com/office/drawing/2014/main" val="10005"/>
                      </a:ext>
                    </a:extLst>
                  </a:tr>
                  <a:tr h="457200">
                    <a:tc>
                      <a:txBody>
                        <a:bodyPr/>
                        <a:lstStyle/>
                        <a:p>
                          <a:r>
                            <a:rPr kumimoji="1" lang="en-US" altLang="ja-JP" sz="2400" dirty="0"/>
                            <a:t>FIR</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100 um </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endParaRPr kumimoji="1" lang="ja-JP" altLang="en-US" sz="2400" baseline="30000" dirty="0"/>
                        </a:p>
                      </a:txBody>
                      <a:tcPr/>
                    </a:tc>
                    <a:extLst>
                      <a:ext uri="{0D108BD9-81ED-4DB2-BD59-A6C34878D82A}">
                        <a16:rowId xmlns:a16="http://schemas.microsoft.com/office/drawing/2014/main" val="10006"/>
                      </a:ext>
                    </a:extLst>
                  </a:tr>
                  <a:tr h="457200">
                    <a:tc>
                      <a:txBody>
                        <a:bodyPr/>
                        <a:lstStyle/>
                        <a:p>
                          <a:r>
                            <a:rPr kumimoji="1" lang="en-US" altLang="ja-JP" sz="2400" dirty="0"/>
                            <a:t>Radio</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mm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-4</a:t>
                          </a:r>
                          <a:endParaRPr kumimoji="1" lang="ja-JP" altLang="en-US" sz="2400" baseline="30000" dirty="0"/>
                        </a:p>
                      </a:txBody>
                      <a:tcPr/>
                    </a:tc>
                    <a:tc>
                      <a:txBody>
                        <a:bodyPr/>
                        <a:lstStyle/>
                        <a:p>
                          <a:r>
                            <a:rPr kumimoji="1" lang="en-US" altLang="ja-JP" sz="2400" dirty="0"/>
                            <a:t>1</a:t>
                          </a:r>
                          <a:endParaRPr kumimoji="1" lang="ja-JP" altLang="en-US" sz="2400" dirty="0"/>
                        </a:p>
                      </a:txBody>
                      <a:tcPr/>
                    </a:tc>
                    <a:extLst>
                      <a:ext uri="{0D108BD9-81ED-4DB2-BD59-A6C34878D82A}">
                        <a16:rowId xmlns:a16="http://schemas.microsoft.com/office/drawing/2014/main" val="10007"/>
                      </a:ext>
                    </a:extLst>
                  </a:tr>
                </a:tbl>
              </a:graphicData>
            </a:graphic>
          </p:graphicFrame>
        </mc:Choice>
        <mc:Fallback xmlns="">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227174552"/>
                  </p:ext>
                </p:extLst>
              </p:nvPr>
            </p:nvGraphicFramePr>
            <p:xfrm>
              <a:off x="128279" y="2834640"/>
              <a:ext cx="5509647" cy="4023360"/>
            </p:xfrm>
            <a:graphic>
              <a:graphicData uri="http://schemas.openxmlformats.org/drawingml/2006/table">
                <a:tbl>
                  <a:tblPr firstRow="1" bandRow="1">
                    <a:tableStyleId>{5C22544A-7EE6-4342-B048-85BDC9FD1C3A}</a:tableStyleId>
                  </a:tblPr>
                  <a:tblGrid>
                    <a:gridCol w="1470343">
                      <a:extLst>
                        <a:ext uri="{9D8B030D-6E8A-4147-A177-3AD203B41FA5}">
                          <a16:colId xmlns:a16="http://schemas.microsoft.com/office/drawing/2014/main" val="20000"/>
                        </a:ext>
                      </a:extLst>
                    </a:gridCol>
                    <a:gridCol w="1318913">
                      <a:extLst>
                        <a:ext uri="{9D8B030D-6E8A-4147-A177-3AD203B41FA5}">
                          <a16:colId xmlns:a16="http://schemas.microsoft.com/office/drawing/2014/main" val="20001"/>
                        </a:ext>
                      </a:extLst>
                    </a:gridCol>
                    <a:gridCol w="1318913">
                      <a:extLst>
                        <a:ext uri="{9D8B030D-6E8A-4147-A177-3AD203B41FA5}">
                          <a16:colId xmlns:a16="http://schemas.microsoft.com/office/drawing/2014/main" val="20002"/>
                        </a:ext>
                      </a:extLst>
                    </a:gridCol>
                    <a:gridCol w="1401478">
                      <a:extLst>
                        <a:ext uri="{9D8B030D-6E8A-4147-A177-3AD203B41FA5}">
                          <a16:colId xmlns:a16="http://schemas.microsoft.com/office/drawing/2014/main" val="20003"/>
                        </a:ext>
                      </a:extLst>
                    </a:gridCol>
                  </a:tblGrid>
                  <a:tr h="822960">
                    <a:tc>
                      <a:txBody>
                        <a:bodyPr/>
                        <a:lstStyle/>
                        <a:p>
                          <a:r>
                            <a:rPr kumimoji="1" lang="en-US" altLang="ja-JP" sz="2400" dirty="0"/>
                            <a:t>Band</a:t>
                          </a:r>
                          <a:endParaRPr kumimoji="1" lang="ja-JP" altLang="en-US" sz="2400" dirty="0"/>
                        </a:p>
                      </a:txBody>
                      <a:tcPr/>
                    </a:tc>
                    <a:tc>
                      <a:txBody>
                        <a:bodyPr/>
                        <a:lstStyle/>
                        <a:p>
                          <a:r>
                            <a:rPr kumimoji="1" lang="en-US" altLang="ja-JP" sz="2400" dirty="0"/>
                            <a:t>λ</a:t>
                          </a:r>
                          <a:endParaRPr kumimoji="1" lang="ja-JP" altLang="en-US" sz="2400" dirty="0"/>
                        </a:p>
                      </a:txBody>
                      <a:tcPr/>
                    </a:tc>
                    <a:tc>
                      <a:txBody>
                        <a:bodyPr/>
                        <a:lstStyle/>
                        <a:p>
                          <a:endParaRPr lang="ja-JP"/>
                        </a:p>
                      </a:txBody>
                      <a:tcPr>
                        <a:blipFill>
                          <a:blip r:embed="rId2"/>
                          <a:stretch>
                            <a:fillRect l="-212500" t="-8889" r="-108796" b="-405926"/>
                          </a:stretch>
                        </a:blipFill>
                      </a:tcPr>
                    </a:tc>
                    <a:tc>
                      <a:txBody>
                        <a:bodyPr/>
                        <a:lstStyle/>
                        <a:p>
                          <a:endParaRPr lang="ja-JP"/>
                        </a:p>
                      </a:txBody>
                      <a:tcPr>
                        <a:blipFill>
                          <a:blip r:embed="rId2"/>
                          <a:stretch>
                            <a:fillRect l="-293478" t="-8889" r="-2174" b="-405926"/>
                          </a:stretch>
                        </a:blipFill>
                      </a:tcPr>
                    </a:tc>
                    <a:extLst>
                      <a:ext uri="{0D108BD9-81ED-4DB2-BD59-A6C34878D82A}">
                        <a16:rowId xmlns:a16="http://schemas.microsoft.com/office/drawing/2014/main" val="10000"/>
                      </a:ext>
                    </a:extLst>
                  </a:tr>
                  <a:tr h="457200">
                    <a:tc>
                      <a:txBody>
                        <a:bodyPr/>
                        <a:lstStyle/>
                        <a:p>
                          <a:r>
                            <a:rPr kumimoji="1" lang="en-US" altLang="ja-JP" sz="2400" dirty="0"/>
                            <a:t>γ-ray</a:t>
                          </a:r>
                          <a:endParaRPr kumimoji="1" lang="ja-JP" altLang="en-US" sz="2400" dirty="0"/>
                        </a:p>
                      </a:txBody>
                      <a:tcPr/>
                    </a:tc>
                    <a:tc>
                      <a:txBody>
                        <a:bodyPr/>
                        <a:lstStyle/>
                        <a:p>
                          <a:endParaRPr kumimoji="1" lang="ja-JP" altLang="en-US" sz="2400" baseline="30000" dirty="0"/>
                        </a:p>
                      </a:txBody>
                      <a:tcPr/>
                    </a:tc>
                    <a:tc>
                      <a:txBody>
                        <a:bodyPr/>
                        <a:lstStyle/>
                        <a:p>
                          <a:r>
                            <a:rPr kumimoji="1" lang="en-US" altLang="ja-JP" sz="2400" dirty="0"/>
                            <a:t>10</a:t>
                          </a:r>
                          <a:r>
                            <a:rPr kumimoji="1" lang="en-US" altLang="ja-JP" sz="2400" baseline="30000" dirty="0"/>
                            <a:t>5</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9</a:t>
                          </a:r>
                          <a:endParaRPr kumimoji="1" lang="ja-JP" altLang="en-US" sz="2400" baseline="30000" dirty="0"/>
                        </a:p>
                      </a:txBody>
                      <a:tcPr/>
                    </a:tc>
                    <a:extLst>
                      <a:ext uri="{0D108BD9-81ED-4DB2-BD59-A6C34878D82A}">
                        <a16:rowId xmlns:a16="http://schemas.microsoft.com/office/drawing/2014/main" val="10001"/>
                      </a:ext>
                    </a:extLst>
                  </a:tr>
                  <a:tr h="457200">
                    <a:tc>
                      <a:txBody>
                        <a:bodyPr/>
                        <a:lstStyle/>
                        <a:p>
                          <a:r>
                            <a:rPr kumimoji="1" lang="ja-JP" altLang="en-US" sz="2400" dirty="0"/>
                            <a:t>Ｘ</a:t>
                          </a:r>
                          <a:r>
                            <a:rPr kumimoji="1" lang="en-US" altLang="ja-JP" sz="2400" dirty="0"/>
                            <a:t>-ray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nm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7</a:t>
                          </a:r>
                          <a:endParaRPr kumimoji="1" lang="ja-JP" altLang="en-US" sz="2400" baseline="30000" dirty="0"/>
                        </a:p>
                      </a:txBody>
                      <a:tcPr/>
                    </a:tc>
                    <a:extLst>
                      <a:ext uri="{0D108BD9-81ED-4DB2-BD59-A6C34878D82A}">
                        <a16:rowId xmlns:a16="http://schemas.microsoft.com/office/drawing/2014/main" val="10002"/>
                      </a:ext>
                    </a:extLst>
                  </a:tr>
                  <a:tr h="457200">
                    <a:tc>
                      <a:txBody>
                        <a:bodyPr/>
                        <a:lstStyle/>
                        <a:p>
                          <a:r>
                            <a:rPr kumimoji="1" lang="en-US" altLang="ja-JP" sz="2400" dirty="0"/>
                            <a:t>UV</a:t>
                          </a:r>
                          <a:endParaRPr kumimoji="1" lang="ja-JP" altLang="en-US" sz="2400" dirty="0"/>
                        </a:p>
                      </a:txBody>
                      <a:tcPr/>
                    </a:tc>
                    <a:tc>
                      <a:txBody>
                        <a:bodyPr/>
                        <a:lstStyle/>
                        <a:p>
                          <a:r>
                            <a:rPr kumimoji="1" lang="en-US" altLang="ja-JP" sz="2400" dirty="0"/>
                            <a:t>10 nm</a:t>
                          </a:r>
                          <a:endParaRPr kumimoji="1" lang="ja-JP" altLang="en-US" sz="2400" dirty="0"/>
                        </a:p>
                      </a:txBody>
                      <a:tcPr/>
                    </a:tc>
                    <a:tc>
                      <a:txBody>
                        <a:bodyPr/>
                        <a:lstStyle/>
                        <a:p>
                          <a:r>
                            <a:rPr kumimoji="1" lang="en-US" altLang="ja-JP" sz="2400" dirty="0"/>
                            <a:t>10</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5</a:t>
                          </a:r>
                          <a:endParaRPr kumimoji="1" lang="ja-JP" altLang="en-US" sz="2400" baseline="30000" dirty="0"/>
                        </a:p>
                      </a:txBody>
                      <a:tcPr/>
                    </a:tc>
                    <a:extLst>
                      <a:ext uri="{0D108BD9-81ED-4DB2-BD59-A6C34878D82A}">
                        <a16:rowId xmlns:a16="http://schemas.microsoft.com/office/drawing/2014/main" val="10003"/>
                      </a:ext>
                    </a:extLst>
                  </a:tr>
                  <a:tr h="457200">
                    <a:tc>
                      <a:txBody>
                        <a:bodyPr/>
                        <a:lstStyle/>
                        <a:p>
                          <a:r>
                            <a:rPr kumimoji="1" lang="en-US" altLang="ja-JP" sz="2400" dirty="0" err="1">
                              <a:solidFill>
                                <a:srgbClr val="FF0000"/>
                              </a:solidFill>
                            </a:rPr>
                            <a:t>Opt</a:t>
                          </a:r>
                          <a:endParaRPr kumimoji="1" lang="ja-JP" altLang="en-US" sz="2400" dirty="0">
                            <a:solidFill>
                              <a:srgbClr val="FF0000"/>
                            </a:solidFill>
                          </a:endParaRPr>
                        </a:p>
                      </a:txBody>
                      <a:tcPr/>
                    </a:tc>
                    <a:tc>
                      <a:txBody>
                        <a:bodyPr/>
                        <a:lstStyle/>
                        <a:p>
                          <a:r>
                            <a:rPr kumimoji="1" lang="en-US" altLang="ja-JP" sz="2400" dirty="0">
                              <a:solidFill>
                                <a:srgbClr val="FF0000"/>
                              </a:solidFill>
                            </a:rPr>
                            <a:t>100 nm</a:t>
                          </a:r>
                          <a:endParaRPr kumimoji="1" lang="ja-JP" altLang="en-US" sz="2400" dirty="0">
                            <a:solidFill>
                              <a:srgbClr val="FF0000"/>
                            </a:solidFill>
                          </a:endParaRPr>
                        </a:p>
                      </a:txBody>
                      <a:tcPr/>
                    </a:tc>
                    <a:tc>
                      <a:txBody>
                        <a:bodyPr/>
                        <a:lstStyle/>
                        <a:p>
                          <a:r>
                            <a:rPr kumimoji="1" lang="en-US" altLang="ja-JP" sz="2400" dirty="0">
                              <a:solidFill>
                                <a:srgbClr val="FF0000"/>
                              </a:solidFill>
                            </a:rPr>
                            <a:t>1</a:t>
                          </a:r>
                          <a:endParaRPr kumimoji="1" lang="ja-JP" altLang="en-US" sz="240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10</a:t>
                          </a:r>
                          <a:r>
                            <a:rPr kumimoji="1" lang="en-US" altLang="ja-JP" sz="2400" baseline="30000" dirty="0">
                              <a:solidFill>
                                <a:srgbClr val="FF0000"/>
                              </a:solidFill>
                            </a:rPr>
                            <a:t>4</a:t>
                          </a:r>
                          <a:endParaRPr kumimoji="1" lang="ja-JP" altLang="en-US" sz="2400" baseline="30000" dirty="0">
                            <a:solidFill>
                              <a:srgbClr val="FF0000"/>
                            </a:solidFill>
                          </a:endParaRPr>
                        </a:p>
                      </a:txBody>
                      <a:tcPr/>
                    </a:tc>
                    <a:extLst>
                      <a:ext uri="{0D108BD9-81ED-4DB2-BD59-A6C34878D82A}">
                        <a16:rowId xmlns:a16="http://schemas.microsoft.com/office/drawing/2014/main" val="10004"/>
                      </a:ext>
                    </a:extLst>
                  </a:tr>
                  <a:tr h="457200">
                    <a:tc>
                      <a:txBody>
                        <a:bodyPr/>
                        <a:lstStyle/>
                        <a:p>
                          <a:r>
                            <a:rPr kumimoji="1" lang="en-US" altLang="ja-JP" sz="2400" dirty="0"/>
                            <a:t>NIR</a:t>
                          </a:r>
                          <a:endParaRPr kumimoji="1" lang="ja-JP" altLang="en-US" sz="2400" dirty="0"/>
                        </a:p>
                      </a:txBody>
                      <a:tcPr/>
                    </a:tc>
                    <a:tc>
                      <a:txBody>
                        <a:bodyPr/>
                        <a:lstStyle/>
                        <a:p>
                          <a:r>
                            <a:rPr kumimoji="1" lang="en-US" altLang="ja-JP" sz="2400" dirty="0"/>
                            <a:t>1</a:t>
                          </a:r>
                          <a:r>
                            <a:rPr kumimoji="1" lang="en-US" altLang="ja-JP" sz="2400" baseline="0" dirty="0"/>
                            <a:t> u</a:t>
                          </a:r>
                          <a:r>
                            <a:rPr kumimoji="1" lang="en-US" altLang="ja-JP" sz="2400" dirty="0"/>
                            <a:t>m</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extLst>
                      <a:ext uri="{0D108BD9-81ED-4DB2-BD59-A6C34878D82A}">
                        <a16:rowId xmlns:a16="http://schemas.microsoft.com/office/drawing/2014/main" val="10005"/>
                      </a:ext>
                    </a:extLst>
                  </a:tr>
                  <a:tr h="457200">
                    <a:tc>
                      <a:txBody>
                        <a:bodyPr/>
                        <a:lstStyle/>
                        <a:p>
                          <a:r>
                            <a:rPr kumimoji="1" lang="en-US" altLang="ja-JP" sz="2400" dirty="0"/>
                            <a:t>FIR</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100 um </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endParaRPr kumimoji="1" lang="ja-JP" altLang="en-US" sz="2400" baseline="30000" dirty="0"/>
                        </a:p>
                      </a:txBody>
                      <a:tcPr/>
                    </a:tc>
                    <a:extLst>
                      <a:ext uri="{0D108BD9-81ED-4DB2-BD59-A6C34878D82A}">
                        <a16:rowId xmlns:a16="http://schemas.microsoft.com/office/drawing/2014/main" val="10006"/>
                      </a:ext>
                    </a:extLst>
                  </a:tr>
                  <a:tr h="457200">
                    <a:tc>
                      <a:txBody>
                        <a:bodyPr/>
                        <a:lstStyle/>
                        <a:p>
                          <a:r>
                            <a:rPr kumimoji="1" lang="en-US" altLang="ja-JP" sz="2400" dirty="0"/>
                            <a:t>Radio</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mm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-4</a:t>
                          </a:r>
                          <a:endParaRPr kumimoji="1" lang="ja-JP" altLang="en-US" sz="2400" baseline="30000" dirty="0"/>
                        </a:p>
                      </a:txBody>
                      <a:tcPr/>
                    </a:tc>
                    <a:tc>
                      <a:txBody>
                        <a:bodyPr/>
                        <a:lstStyle/>
                        <a:p>
                          <a:r>
                            <a:rPr kumimoji="1" lang="en-US" altLang="ja-JP" sz="2400" dirty="0"/>
                            <a:t>1</a:t>
                          </a:r>
                          <a:endParaRPr kumimoji="1" lang="ja-JP" altLang="en-US" sz="2400" dirty="0"/>
                        </a:p>
                      </a:txBody>
                      <a:tcPr/>
                    </a:tc>
                    <a:extLst>
                      <a:ext uri="{0D108BD9-81ED-4DB2-BD59-A6C34878D82A}">
                        <a16:rowId xmlns:a16="http://schemas.microsoft.com/office/drawing/2014/main" val="10007"/>
                      </a:ext>
                    </a:extLst>
                  </a:tr>
                </a:tbl>
              </a:graphicData>
            </a:graphic>
          </p:graphicFrame>
        </mc:Fallback>
      </mc:AlternateContent>
      <p:sp>
        <p:nvSpPr>
          <p:cNvPr id="3" name="正方形/長方形 2"/>
          <p:cNvSpPr/>
          <p:nvPr/>
        </p:nvSpPr>
        <p:spPr>
          <a:xfrm>
            <a:off x="6688787" y="2250358"/>
            <a:ext cx="2050882" cy="369332"/>
          </a:xfrm>
          <a:prstGeom prst="rect">
            <a:avLst/>
          </a:prstGeom>
        </p:spPr>
        <p:txBody>
          <a:bodyPr wrap="none">
            <a:spAutoFit/>
          </a:bodyPr>
          <a:lstStyle/>
          <a:p>
            <a:r>
              <a:rPr lang="en-US" altLang="ja-JP" dirty="0"/>
              <a:t>X-ray: ex. Blackhall </a:t>
            </a:r>
            <a:endParaRPr lang="ja-JP" altLang="en-US" dirty="0"/>
          </a:p>
        </p:txBody>
      </p:sp>
      <p:sp>
        <p:nvSpPr>
          <p:cNvPr id="5" name="AutoShape 4" descr="data:image/jpeg;base64,/9j/4AAQSkZJRgABAQAAAQABAAD/2wCEAAkGBxMTEhUUExQVFhUWFxwYGBcYGBcaHBsYGhgXGBgcFx4YHCggGB4lHBcYIjEhJSkrLi4uGB8zODMsNygtLisBCgoKDg0OGxAQGy8kICQsLCw0Mi8sLCwsMi8sLCwsLzQsLCwsLCw3LDQsLCwsLDQsLCwsLCwsLCwsLCwsLCwsLP/AABEIAJ8BPgMBIgACEQEDEQH/xAAbAAACAwEBAQAAAAAAAAAAAAAABQMEBgcCAf/EADoQAAEDAgUCAwcDAgYCAwAAAAEAAhEDIQQFEjFBUWEGcYETIpGhscHRMuHwQvEUI1JicoIHkhUkM//EABoBAAIDAQEAAAAAAAAAAAAAAAAEAgMFAQb/xAAtEQACAgEEAQIFBQADAQAAAAABAgADEQQSITFBEyJRYXGh8AUjMpGxgdHxFP/aAAwDAQACEQMRAD8A4ahCEQghCEQghCEQntqZUGe0FoDh80tCu5e73gq7Osy+nlsSJ9IgpzkrtifJQ45gkHqp8qAgjncKh33JGq6ir4nqpW94yrGPw4cwG0qriaAL7CJPWyjrFw90nay19Pq1NWxx4iz0lWOJBVwhIbHT7q9lRdTaTH8Ckpe8GjmeE3y+i17agIgxN+xgrOufY0uqp3A/GRvAqaSd3SfLoltXAjUbwIN1C7FFrtPH82TZrJouJ5Ig/OE1YF9DKd5Ere0uwDeIjyyp7N8wHAdpHmmmJ8RATpY0O6xN/JUKIDNzv/LqriKJB1AWJ9FW1aFfnKuR1PrMwfOow7sRb9l9JLiToHoFDTqkvBPEcBMMS95IIkW/ptZSRE8yPPcqYrDBwkGHAXadv+p+yWhl0/pYoadJbIPX5x0UDMt1k+zINpjnyXCgAnSDGOTPpPaGvOlw2Ox8irGOwFrkObw/kecfVKaFQtlr2EwI7he8LjNDrG3fY9j0SbVsDkS5WBGDLlGsWDQ64/pd9iqggOn6fb8KTFYlvA902IPHwX32Ic2RccHp2d+V0c8niT3HqeMVhA64FzvHVLH4YtKc0qpiCPeHzHdfKsH7q0bhIuFYZ8xY2iSO3Cmp0JTKnhYuBIO6cZBltJ7wajoYLu6x0H0VinMpZCJn6GCn7Dqm/wD8C9pYCP1gERvCc18MwVv8pvu8c24W18J+EXVSatW3SRf0VgU9+JA4Ex+R+HfaOa3SdM347brp3hzwvRpgjTJIi42WiwWT0qQhrRPVfcbXbQZJMeal7ScL3Ibm8yLD4alQbEDuVxb/AM95rTqspMpwdNSSR/wcFpPFficuBDXFce8XY41GgHfXPyKstGwcnJMrQZ5mWQhCVlsEIQiEEIQiEEIQiEEIQiElDVawjbpgzDgNBMbbcqOnUDSCBdVFsjiOCrYQTL2IwpLJvY7BGAraHCWO+CtjE1HCWkjqIul9eo4H3i6fRKr7htMdtwpDiPqmlxBFNwM8Be81yGXBwa8B4n9Px2VXAYhrmkEOLhFibLbZJimPoDV7paq1Zq2BHUuVUuBB8zBYDJne0ieVYzOjVoViL3Hxla2swMrguLXMdcW69D1XjOsCyo9oBIDgQJ69PjdX33LuGBxiLegUB55zMbQwwIdqFzcE8cn6LU1cq/8AoMtuSf38oS/AYOowOD2ktA3F4BsfJazIHtqUNDyIZII6gx6jZWpqAqHMo9AscATNeEfCPtnF9T9LbkdhwkHiii2nWcxhlgJA6R2XVMjo+wpVmPBbqBDD/tLQQR13XJs2HtKjtO02noE5SNwzmUWLsEUUqUn5pn/jfdESCObfwqrTBEx6qzl7Rr23PSfgE2tHHUX3eJA+qHkyInnuoGy24MRHaPytRTyulVaS0hpBgj7jslONwUGJFrTupHSMRmG6eMPjmOP+aCe439FadhadQEgjUNjtPZw+6XnBmB8AZsvdGm+m6DII/l+oSdtJxJq8MbgAxrTqlzp1N0mBBtDph079lYymtYtMTwevY/lXhTDgCRb+pvHmPyocVl/s3S2dJu0/Y90qVzwZYDg5Et0sI2pcWc3cduo8l5xGXOHH7+SnyTE6Xt1D1/PULaVstFYNFO83BEWI4HVdywYDEsGGXMy2XYGxDiAdhPPUH+dUxw/h6o+pppAkTFr/AE4Wl8L+CH1Ha3mADv17jqum4DLaVEQxoHUwr9gQ5P8AUqa3cuJm/DngunTa19WXPjY8LXMYAABYBfXOAEnhYnxL4zZSkMKkA1h+X2i5OJqM1zJtFmonyXJ/FHifW8guJn9PmUvzrxmaljssXmuZue4F94Fu47qTEV8L/cFXPJjfMMQ57S4CALEzH1WGzrEarW3mRzur2PzVzxpmGjZo29epSTFOlUFmblpPgdSshCFycghCEQghCEQghCEQghCEQjiuQIEHYc9ley+gHcAdz19Uqp1rXV7CVw3eZ+PwSzKcYjwcA5mtywBwDC6Z3AgXHfeFUzzBtpODgBA2G/13VLIjFTknpwO5PPknmbU2VGkmoCeQLkn7JEg12D4TSUi6nHkTO5Vii2pqEwZn82EBbPAPcAQDIPrY8hYzBPAfB90G3ot1kuADmH3g2LXuY48k+m0tgjuLV5xwZBmWJhjZLSWmP0x5fZSYrGuqUN2AsO4aZt1i2ynxzaGktcC50WN9I4B73SanWqUDB06Hf0kGCoCgsuMcqftO2Eq2fBjDI8xeAXPbImHECLOEA9xKuUzRNQOD9OobGxB5g+arUaAaGuBboeC06QJAd+k+hhV8LRbU1U5DXgktm0neOYkj5q6nR7nyPMh65XEb1sVU9kW76SW2vxY/ABIqWQGpcCC5wkDp29YtwmmGgRFiWSbzLxM6YHuiOFrfCmCmiarhcTf/AGn94XpK9GmmrDOOZlajXBiROfHwt75BcPS/A6W3X2l4YbrIOsd7LcOLIe4AaiGgbeapOoPI3AgSTN791pV2gDGAJh6jVsncy+M8NGl+h+o9Nj+ElzXA1ABIMHn91vW4F7iAS4zzaPSUHKSHaYDuzhAPxsrPUrI2vg/aL1fqD9k5E5tg6DgdJkTxwUyow/8Ay6vH6Xcjp5rZYvIGOktplp/0OMg/8HcHsVlcfgLkjfoRf17pG3So4JSa1OpDdSJmHLDAEwduvWPwm+CY1/uQfLqOl9iEopte4gE+RPyW+8K+GXYlo9oIjZ8dOD1WPdpcDJ4jy2iIsN4elwa25N2mNuzl0Dwv4QdTb/m2jaDeeoWly3JaVICBJF579kySrOBwsMmR0aQa0NGwRXqhrS4mAEuzrOWUGnYvidK5n4l8U1a06Za0GCD85CErLcmcjfxP4xqglrBpaTAn7rBZljm1C72oa1x51fQBVMZj2t98e/PUWaekTdZzMcaXukmSV128CTAxPGKrgExdLcRWJMlfaz1TqPVWZyFR6rVivrnKNxXJyeUIQiEEIQiEEIQiEEIQiEEIQiEZ4fDEgd9kyZlzoteP7qrgXzAK0DMVoGkC5EHv3UHPGB3G6Qp7keBDaQuJcQpcI3+olsTGiYdG87RHHqqld9wB7xjvurOU0XPqAAefQDmVL0v22zLxYA4CyLNaLQ+wN+Cdu2yeZHii0NLgQY73b1HVLcxpkuMCSDIPVarwT4cc94q1JMXiZEbwqajgA+ZJvbYSOjDG0w5kgxIkef4SHEOc+mRuW/T9lr/E2MBdIaA2fd8xYz24Wd0STFvv1TAY7twjQC2DaZ78I1y4GmQDe07yePj9U2zGiWOFSIHToRf8rN0qbmPkNAMg6ryImwvEGenC2IxH+Kw7pHvAQ4dxeR5/Zb36fpdn75HB4mLrbCq+mexEdZ3va27Tb13C2eExmjDNZMB1Mj1P9lnskoteTSfsR7p7hOK1J3sw0i7Pp/IWnqirEIfB/wDJhs+TKWW4Yukbm/rEFNGEibbiI6KpkTx7W/H2/ZaB9IOJsDB/sldRZh8GYeosbcQwyJSOHaWQbngifsjC4cgQCfj9R91fptiwUjAljYcYmYLjnC9RZUxDmksqNBDvSe/n3SvE5X7Tb9QMg8+q1dDB+0EET9j9k7y3Jm0wDzzKidYtPI7m5oKrrDleMf1EGWeEadRlOo4aXDcR8ZC2GHoNY0NaAAOikASPPfEDaDtES4hZjPbqWx3PTABBkxvicS1jS5xgBc+8R+PXNOmkCL2PUJf4iz2oW6dTjIJFxfv5josFjsTUcJcJabjnaZv1VppWpeeTAFmPPU6DWzluLYP6aoAJJMzxbsVhPENRzTtAJ42nuk+GzF1Nwvsf7p3SzalUltQWPX5ELMuZ1bPYjyFWGJnDiNxwdx9FQrU5MfDumudZYaUkXZwR8kiqTupLYrrmDLjuRYmnEEbfQ9FXrtbAIJm82sL2i97K0auqQfiqFenBIUUY9GRsUdiQPC8OCmKjqKcpMjQhC7OQQhCIQQhCIQQhCIQQhCITQZVQ95s8wtDnGC9mARvYjy/eUjDtDmnsNvIJwMR7YySBcD+3W6VbJIMcBULx3KbsC7SKnBEj6LXeDsuDaVSo8cR87KthstZ7MtJuRYDsTt8AmuU49jG6HAQ60cW2PxXRZ7cCSH8sxXmGCGombTtzb9lp8hzj2NJoIALgdV/gsjnFZzHh3Bn8LxjcdLWd2m/yAUUBJyYyWDDjuWMfijUqO1GziYuLQY9E0wjBBJBOkACeRtPmspk+MAqgOE8fHlaPMsV/h26NySHDynb4LSrrHDRb1T1L+Jw4ubEkTbvFvgpslqim8O/pJh3qlOW4/wBqXGBDh6gyD9ldf7olesprHohB0Zma642EZ7Eb5xgDSOtuxvPfhNMkxntr21ge8Oo5/nmqWXY4VqBYf1NHuTyOWn7JUzEHD1mvZMfyxVPptYpRv5DqI2VqU3ofr9Y8x2D9nUkW/KY0DJAb0B81azFrcVQbVZyL9QUmwWLIdpd+obef4KUBNic9juYWqPt2nxHWid1bwmCc7qpsHhtRBGxv+U9olobaAs228rwIaH9KW1tznj/ZHhMIGX5U9SqGiSUsx2ZgWalT8WTuVStDvy007v1SjTD06hn/ACM8dnTW2Bg9FivE2FFZ2rUQ8G4Ox/CvZi3UAZuD9bpRjKheSXWmzo6jYjzhaukpFZDLFqtdZawZpl85L/ZhzSfcnUDuIO6T4DG6pY7mSP8Al+6lzHNHNqmfJ467gylVPgiYLr2EyLgT5KOvowTPQ0vkSHNcHoMg7mzYMxEztHb0VDE1SYdxt/PmtHmFRhbJO2wM3BgQCPM79FnsXhywkXLTt5cFYbAxriPMuzAPYKT7iIntx6hJqlHRULXcT6jlecpxAa+4kbEdjv8An0VjOaocGuabix+xSvphXx8ZeHyv0ivEUNDomQRIPbhU8S4H8prTh9ODu028jwl+LoaTbzHkrFBzzIsOOOpRLVFVVwxv03VfFU4+vodlYDKWXAldCELsrghCEQghCEQghCEQghCEQm9o5YKrmNB/Uxvx0hQ4fCBpOoxBi29v3U1V/s9Bb/oafkEzyDBisKuuz9JLR1NykixAz4je0ZxLVE0z7PUTcXjvv80vxzDTJc0+6JaOv8jlVjiNBZPAiDxz9U8q6K9J8W2IPT+FdUFe5LdnqIcyxOulJMmR99lXZVHsmbggr4XgMc1zQ7cCSRB6iFXwlMuhvEpkKDKw5BzL2Fw2oh0G1yB0T7NtNUkgaoZN+AOnQ7JZTqeyMAzG/l917GMIdqG979oiO6b0/tO0yNpzyJ98NsIqdhv62WnAsQbxv2WdyonXqAtHvAdFpWHU1tVtyPdqAfI+o+YXp9LZmsD4cf8AUy9SCpz4MhaS2C1TV6gcb+fr1H4UeY09LdQ2KV0MQSYPonFTeNwivCDK+ZqfD+YupPj+hxuOPNNMywjHPkWnY/lZ/CVWPGk2MJ7gMQABTf8A9XfYrPvTa+8cGKtVWXzngxhk+LLTp1X6fhMX4o2E788LN4hmkXtGzl8w+akmLaue/wC/1SjafedwmfqanUkKeI9e5eWi6rtxIMbhfa1YgED67TzEKraepk+iS3JnqqwNk8Ebd+yzeOqnW4DY7/zrITnF03ENIkgWO4hKMVhnOqBrbkxt3TenAByTNCjGJi8+g1dRAv8Aq7xafkkeIABcBJZO/wAx6wtvnGSnS8n9Qkbcj8rI4nLyGF7jcGI9AR91brsMoZesYnq9Ew9MSDDvBYW8tMjyNj9ipMRQD6YduB04KhxtEsJNhcciYLdQsLx3UmDcWgwbECfofsvN2cNyJpLj6xTVw5G3F/RWqNLVTmeYcPoVZxuHMWF9vO391WwlN7LkGDY+RSpI7kwpEoscRbqrhoB7P9w27jkKvUpw8tO0/wBlaY3Sbc3H4XXfMlV8D1FNXCHjZUMZTiFsIa5ocBHDuxWbzqnEearWzLYkrqgqZilCEK6JQQhCIQQhCIQQhCIQQhCITp2DwYqMputZoB+AV/L5ZWtsW/RJPDeYEEN4IBjyAW6GDbAqDY3WZa2w4M0UUMMiYfPKMOB6zfvJ/ZQ4HMdI0i0n5dE68VU27DiTxeVkabzMpqr3pF34abKrkQqMD28/f8Jfl+B0vLXABzLneSJgj4J74ZzNtRhY4xDeLyeLJjjcm9p/mB27R8YsCp1sRwZxxnkRJ4iw7NLHsIPBA+IKUNDdQIB02kdOqvY7ClstuJ4XvA5W6o8ANIJjj6dVoVKWHEoZ8GeKWEh/uyQbjyPktn4fyGoXS1hLHCHDiPPqDdOvCngsA66oOnhpC3tGkGgNaIA2ATJ1Zoyq8n7SOVsTBE51VyYsDqVRsg7H7j8LGZvlD6b+3H7LsHiTFU2tAP6psR/T3PZZDMKzXN0vFj/Jb2WjodZZ/Ijv84mdbUU4P/Ex+FkcJ/l1dtUeyfYn9Lj17/lLKtDQ+Bsdj91Y1D/sNxwfJaNuHEyyj8tiOsLjTTd7LENlu0kccE9R3VPNcr0uLqZ907EXj9lGzMhUb7Oodv0v5HY9lWpZg+iS03Hyjt2SyVuGyOD8PB+ksRgy+4ZEs4XMHMcG1oHR+4cP93XzTWridViQBuObduoSlj6dURt2Jj/1Oy9jC1aLf0l7OvLfht5qLopPwP51FrtMrHKdxxWbTLQdRMbgAwfMFVKeOpUSXNaSRybDV2nzKX0K1TUCNUHe1/3TbEZMKrCS6GDcaee3MqoqqcOeDJ6XQOw3DxMliPEPvEvO5J6lZfPc1FSp7ktYItz6ptn+SvDnQ3baOnS/Kz7WBkte2T34RrrFA2p1ib9FW0YlLMK4e6W2sJV3EUAMOxwIJJg9RYFR0cGA73xY7LQ1spYMM115Bk95sF560+Y8givBS8m+4HoYsm4DTSa4gTOknu2CqOGoupaXOBI1RCW4jHHUYs3VMd0szB02iNJmtuZ78QUWa5bbZL8P70xwZCvMourGeo+YCp1cMaT239PyulgBtPcr85nyS1/+11/ilviOnDGngm3wKfnDH2YfyLkeRuEi8Q1wabW9HyPIgqhOXBlthxWczPIQhNzPghCEQghCEQghCEQghCEQmuwTtIaQbgCPgtt4XzwkGi4i+ywtEe43a4CYZY/S8H+BQsoW1PnGa3as/KbDPMtY9sh0OaIIjuYI7bD1WLqYUtJEX6Lb1qpNHWIMWO3NvVZ5zQ4TyOeyp0oPRl96qeRKGCe6m4OEg7juthlObmoNOzoIjgj7LOUcG6oQLngCfouleA/BZ/8A1qggcDkrQNI7MQNhHEo5f4bq4l4Jb7oNybf3hdIyzI6dIN/qc0bmT9UypUg0AAQAlud57Sw7fecJ6T9UB2b2J1+dyoqM5aNCYWM8T+LhTEUzG/mY6dlifEnjis950mG8AExCyDs1c8w65JsZhW1oiHJ5P2liZzkzUnxOXuhxm/X4x18lZ/xkNuNdI3gGHN7s6+XK57Xc5pmOeeqb5J4gAlj/ANJte4H4TtGoKHnkfnUYcpepR5rGtDhLTraN44/5DdpUL26DO44P2PRLy1zPfpEmORMifqFYGZNcCHASdwLT3HE9rLYW1CAQeDMj/wCIpnb3JcWzWzW3jft5/lLziSPdJkcduvkmmDpW1sMtNiDaeoIVHNcAGOBbJa47Xn4Jip1J2mVPQQM7eYUnkj3d+nX91Yp5jUbBplwI3adx+Ql/+K0tMN25UWAzYVKhDjHumDN5AsCefVFuxQWbGJUtDO2NuI9w+eQ67hTceQLE+SujMnluouDgTBe0iL7F3A2S/CZU3ENIJAcBItBmQNvMpXh8DUolw1bEhwBgxxI3Cyb9TVnCD8+U19PozWPrJMfhK9aSypPMTpt5Sq2WZRpIdVuZ23v6XKT5pm1Rpcz58/FecDmDonUZ/ZZGo1WRujCVHftE0mJyam54NMkmRY8Rv9EVHhhfrIc1uzfgfgEvyDHPbWENLnO/VO391P4kzNntPcbc2I37fus13JOIyawFyOJo8kwvtaTjVFtx5Hjsuf43BgvLW/6iO+/K1mSZjow7tTTJdNydojbhZjMKoc9pAgtPvH1VNSMXIWRZhgZjLLKTaVZtMG0A+9aSRBHxPyVbxKzY6YcICr47MgXtI4sT6yn+P01aYdazZ/uq3yjhiJZXgggTMsx0NIPWR90g8SMApstcON+oIkJ1muGimH9Fnc3xGqk0Hh3ygplWyRiV2ElTmJUIQr4lBCEIhBCEIhBCEIhBCEIhNRQq+6LDYK7QdBCp0qB0i3A+i13g7w07E1AALKytTniWu3Et5XRLxp0kteOOCn2T+BaziCRDTYn9l0rJPDtLDsgNBPKcNbGy6SgPHMhvaZjJPBdGiQ5w1O6cfutMYaOgCp5rmlOgwuefIcnyWNreIamIBcxwaBsOvn6cKNjnG5zxIqu48S54n8bU6QLaTpPJ6LlHiDPXVjJJJnefopvFmEqCoXFsB154WZxB0gEG/IU1uUrheIbCDzLP+MJEOA9f5ul9RzZMFealcOE88qnWke9FjseCuZxJ5mlweNB918CRBmPjdK8xwLqbrQRO7fxwlj8celh8lcwGdubYm3lP1XVsOZNghGRG+Fzh8NAEkfP8KxhK5c7UAQ7ci+6rNosrXbDT2sCfJfB7Si6S6QRFpum1uwMeJDPmdMyXFMqMl+lhP+kC/czsUuzKvR1+68S20N5CQYR4qADVoPQmx80zwGDpPJ1OBeP0wb+vUJeyx6l3Akj/ACNbhacEYMW4kSx3DTt+O6qUMK32JJbDnENaOTeT9FoM0w40SBDW/qIMgeSXZS4PqBsSJ1F3+kcAfzlcOp/bJUyv0ytgDCQ5Znvsi1hOoCQe0EEQfNq+1c8cS6YcNMgO3/6uF+UrzPLz7Zzqd6evccCYv5qcYSKgbIsBIOx49Nkq2pGMfGMIGJx8JVzCswkEBwkbGD8Dz6pWzE6TqAg8iLK7j6rmNb2kEESOTylTMcDZzAR2tCqRhtnLSVfIMeU81fUgNYxpEXEA/VWcPk1Yw8jY2Mg/NU8pcDB1MEDmBboZW2ybM6dNpn2ZM3k2S1tpXhRJo27l5Tq5eXUtBkOcbnss1mOWmk8wSQOfRbnE57Rc/wB9wAGzRPTyWZzHGsq1CLG9rzv+FCqyxGg1YPUylSqHX+Se4LHywhxG0RYSOyo4/BspjuTft2Hok+NzAGABEfwJy0+tzFx+2eY2zvGt9iGbmN1jsbUloHf8qarXJ3Kp19l2uvbIWWFpAhCFdF4IQhEIIQhEIIQhEIIQhEJ2Hw7kLsSyn7pnS3Ydguy+FcgbhaUR7x3P2WY/8eZ5QZh6bSIOloBAMzpG61ec5+yhT1wTaQmm3Y2ASBPmWsfj/ZkD6qOrnFNrZnhcqzPx77SpMGOioY/xE6pGmwjb7+aHStAM9yKBmOZZ8dZ+6pUN7Xi9vTustlObaKg1PLW8wJ8rSOV6xlT2u/8AOqQYw6XQfRLtaH7l4Qr1OgHO6VWnpq87LJZ1hmsJvqHBG480no4vTvftwveYYomDtIuPNLivYeOpbu3dyL2XtDDQLbHr5qr7zHXG24Kkw2Ic0hzd+EwLhWGqo20xI6qZYiRwPEouwbagmnIP+kkfJL6lBzTcER1Wgp4OmCIedM9LynNbKQ5ge3S8G17fFR9UCSFeZiaFd7f0khM6WcVALkkHrt6Er1mjWMOnRpI3i/3VdjBADi6BJaJsJubcTCYFgxxIFCJYqZo97QA6BNxzPVXcFjzIkmeI3PZKKL6bXe/Mdvlurr8zY0g0mlp6kyhnZTgdS1ApXJ7m5wudilQ9m9sk7g/zdfGAU6bqrDHtNmx+lv3/AGWcyB5c4l5m0km/r5qzjcQ9rr/pP9PZSWiu1spwfIk3ZgOevEuYBxIZpMOdUFjy0HlW8TWb7Y62hrpjsd0hy/HA1Ad4NlczLGtIAidTrTwB0Kq12mCtvQyWmtyNp7l7MMnc4HTDmzttFrwsnmGXhjjIIWwxVd7PeYdTRB6ccpNUzlj3RUbc8bj0jZZ6XPjrP+xq+lB8ogZhQ6zSQ7o6IVzL8trOd7rojm/2TkYek4S0ehC90Kj2gkRa/pyFF9QSOJWlCk4Mz+ZYSswkuM9+FDk+YGi/VGrsVpa+OFW8diEhzGg0SCI6Qp1OX9rCdZdh3KeoYrGsJOq4ItuIlQtyc1Gh9wJAmJtzHklQadWkmJTvLcyNOGz5jiNkxe7ImxRyIsCLX3NEGYYXQR6/VUsQRpHWVoc9DYlqz+KdICtRsqPnKHXGZVQhClKoIQhEJ//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30" name="Picture 6" descr="http://www.icrr.u-tokyo.ac.jp/~cta/images/GR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493" r="14439"/>
          <a:stretch/>
        </p:blipFill>
        <p:spPr bwMode="auto">
          <a:xfrm>
            <a:off x="107504" y="139459"/>
            <a:ext cx="2686000" cy="2000743"/>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07681" y="2123564"/>
            <a:ext cx="2080121" cy="369332"/>
          </a:xfrm>
          <a:prstGeom prst="rect">
            <a:avLst/>
          </a:prstGeom>
        </p:spPr>
        <p:txBody>
          <a:bodyPr wrap="none">
            <a:spAutoFit/>
          </a:bodyPr>
          <a:lstStyle/>
          <a:p>
            <a:r>
              <a:rPr lang="en-US" altLang="ja-JP" dirty="0"/>
              <a:t>γ-ray:</a:t>
            </a:r>
            <a:r>
              <a:rPr lang="ja-JP" altLang="en-US" dirty="0"/>
              <a:t> </a:t>
            </a:r>
            <a:r>
              <a:rPr lang="en-US" altLang="ja-JP" dirty="0"/>
              <a:t>ex.</a:t>
            </a:r>
            <a:r>
              <a:rPr lang="ja-JP" altLang="en-US" dirty="0"/>
              <a:t> </a:t>
            </a:r>
            <a:r>
              <a:rPr lang="en-US" altLang="ja-JP" dirty="0"/>
              <a:t>Supernova</a:t>
            </a:r>
            <a:endParaRPr lang="ja-JP" altLang="en-US" dirty="0"/>
          </a:p>
        </p:txBody>
      </p:sp>
      <p:pic>
        <p:nvPicPr>
          <p:cNvPr id="1034" name="Picture 10" descr="http://www.astroarts.co.jp/news/2013/07/10galex/m94.jpg"/>
          <p:cNvPicPr>
            <a:picLocks noChangeAspect="1" noChangeArrowheads="1"/>
          </p:cNvPicPr>
          <p:nvPr/>
        </p:nvPicPr>
        <p:blipFill rotWithShape="1">
          <a:blip r:embed="rId4">
            <a:extLst>
              <a:ext uri="{28A0092B-C50C-407E-A947-70E740481C1C}">
                <a14:useLocalDpi xmlns:a14="http://schemas.microsoft.com/office/drawing/2010/main" val="0"/>
              </a:ext>
            </a:extLst>
          </a:blip>
          <a:srcRect l="25920" t="28207" r="25542" b="26479"/>
          <a:stretch/>
        </p:blipFill>
        <p:spPr bwMode="auto">
          <a:xfrm>
            <a:off x="6444974" y="3468511"/>
            <a:ext cx="2538509" cy="2369900"/>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6621463" y="5856477"/>
            <a:ext cx="2055306" cy="369332"/>
          </a:xfrm>
          <a:prstGeom prst="rect">
            <a:avLst/>
          </a:prstGeom>
        </p:spPr>
        <p:txBody>
          <a:bodyPr wrap="none">
            <a:spAutoFit/>
          </a:bodyPr>
          <a:lstStyle/>
          <a:p>
            <a:r>
              <a:rPr lang="en-US" altLang="ja-JP" dirty="0"/>
              <a:t>UV: ex.</a:t>
            </a:r>
            <a:r>
              <a:rPr lang="ja-JP" altLang="en-US" dirty="0"/>
              <a:t> </a:t>
            </a:r>
            <a:r>
              <a:rPr lang="en-US" altLang="ja-JP" dirty="0"/>
              <a:t>Massive star</a:t>
            </a:r>
            <a:endParaRPr lang="ja-JP" altLang="en-US" dirty="0"/>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28250"/>
          <a:stretch/>
        </p:blipFill>
        <p:spPr bwMode="auto">
          <a:xfrm>
            <a:off x="6444974" y="312792"/>
            <a:ext cx="2497460" cy="182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36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6201594" y="2316318"/>
            <a:ext cx="2759025" cy="646331"/>
          </a:xfrm>
          <a:prstGeom prst="rect">
            <a:avLst/>
          </a:prstGeom>
        </p:spPr>
        <p:txBody>
          <a:bodyPr wrap="none">
            <a:spAutoFit/>
          </a:bodyPr>
          <a:lstStyle/>
          <a:p>
            <a:r>
              <a:rPr lang="en-US" altLang="ja-JP" dirty="0"/>
              <a:t>IR</a:t>
            </a:r>
            <a:r>
              <a:rPr lang="ja-JP" altLang="en-US" dirty="0"/>
              <a:t>： </a:t>
            </a:r>
            <a:r>
              <a:rPr lang="en-US" altLang="ja-JP" dirty="0"/>
              <a:t>ex. Low-mass star, </a:t>
            </a:r>
          </a:p>
          <a:p>
            <a:r>
              <a:rPr lang="en-US" altLang="ja-JP" dirty="0"/>
              <a:t>Interstellar matter and dust</a:t>
            </a:r>
            <a:endParaRPr lang="ja-JP" altLang="en-US" dirty="0"/>
          </a:p>
        </p:txBody>
      </p:sp>
      <p:sp>
        <p:nvSpPr>
          <p:cNvPr id="5" name="AutoShape 4" descr="data:image/jpeg;base64,/9j/4AAQSkZJRgABAQAAAQABAAD/2wCEAAkGBxMTEhUUExQVFhUWFxwYGBcYGBcaHBsYGhgXGBgcFx4YHCggGB4lHBcYIjEhJSkrLi4uGB8zODMsNygtLisBCgoKDg0OGxAQGy8kICQsLCw0Mi8sLCwsMi8sLCwsLzQsLCwsLCw3LDQsLCwsLDQsLCwsLCwsLCwsLCwsLCwsLP/AABEIAJ8BPgMBIgACEQEDEQH/xAAbAAACAwEBAQAAAAAAAAAAAAAABQMEBgcCAf/EADoQAAEDAgUCAwcDAgYCAwAAAAEAAhEDIQQFEjFBUWEGcYETIpGhscHRMuHwQvEUI1JicoIHkhUkM//EABoBAAIDAQEAAAAAAAAAAAAAAAAEAgMFAQb/xAAtEQACAgEEAQIFBQADAQAAAAABAgADEQQSITFBEyJRYXGh8AUjMpGxgdHxFP/aAAwDAQACEQMRAD8A4ahCEQghCEQghCEQntqZUGe0FoDh80tCu5e73gq7Osy+nlsSJ9IgpzkrtifJQ45gkHqp8qAgjncKh33JGq6ir4nqpW94yrGPw4cwG0qriaAL7CJPWyjrFw90nay19Pq1NWxx4iz0lWOJBVwhIbHT7q9lRdTaTH8Ckpe8GjmeE3y+i17agIgxN+xgrOufY0uqp3A/GRvAqaSd3SfLoltXAjUbwIN1C7FFrtPH82TZrJouJ5Ig/OE1YF9DKd5Ere0uwDeIjyyp7N8wHAdpHmmmJ8RATpY0O6xN/JUKIDNzv/LqriKJB1AWJ9FW1aFfnKuR1PrMwfOow7sRb9l9JLiToHoFDTqkvBPEcBMMS95IIkW/ptZSRE8yPPcqYrDBwkGHAXadv+p+yWhl0/pYoadJbIPX5x0UDMt1k+zINpjnyXCgAnSDGOTPpPaGvOlw2Ox8irGOwFrkObw/kecfVKaFQtlr2EwI7he8LjNDrG3fY9j0SbVsDkS5WBGDLlGsWDQ64/pd9iqggOn6fb8KTFYlvA902IPHwX32Ic2RccHp2d+V0c8niT3HqeMVhA64FzvHVLH4YtKc0qpiCPeHzHdfKsH7q0bhIuFYZ8xY2iSO3Cmp0JTKnhYuBIO6cZBltJ7wajoYLu6x0H0VinMpZCJn6GCn7Dqm/wD8C9pYCP1gERvCc18MwVv8pvu8c24W18J+EXVSatW3SRf0VgU9+JA4Ex+R+HfaOa3SdM347brp3hzwvRpgjTJIi42WiwWT0qQhrRPVfcbXbQZJMeal7ScL3Ibm8yLD4alQbEDuVxb/AM95rTqspMpwdNSSR/wcFpPFficuBDXFce8XY41GgHfXPyKstGwcnJMrQZ5mWQhCVlsEIQiEEIQiEEIQiEEIQiElDVawjbpgzDgNBMbbcqOnUDSCBdVFsjiOCrYQTL2IwpLJvY7BGAraHCWO+CtjE1HCWkjqIul9eo4H3i6fRKr7htMdtwpDiPqmlxBFNwM8Be81yGXBwa8B4n9Px2VXAYhrmkEOLhFibLbZJimPoDV7paq1Zq2BHUuVUuBB8zBYDJne0ieVYzOjVoViL3Hxla2swMrguLXMdcW69D1XjOsCyo9oBIDgQJ69PjdX33LuGBxiLegUB55zMbQwwIdqFzcE8cn6LU1cq/8AoMtuSf38oS/AYOowOD2ktA3F4BsfJazIHtqUNDyIZII6gx6jZWpqAqHMo9AscATNeEfCPtnF9T9LbkdhwkHiii2nWcxhlgJA6R2XVMjo+wpVmPBbqBDD/tLQQR13XJs2HtKjtO02noE5SNwzmUWLsEUUqUn5pn/jfdESCObfwqrTBEx6qzl7Rr23PSfgE2tHHUX3eJA+qHkyInnuoGy24MRHaPytRTyulVaS0hpBgj7jslONwUGJFrTupHSMRmG6eMPjmOP+aCe439FadhadQEgjUNjtPZw+6XnBmB8AZsvdGm+m6DII/l+oSdtJxJq8MbgAxrTqlzp1N0mBBtDph079lYymtYtMTwevY/lXhTDgCRb+pvHmPyocVl/s3S2dJu0/Y90qVzwZYDg5Et0sI2pcWc3cduo8l5xGXOHH7+SnyTE6Xt1D1/PULaVstFYNFO83BEWI4HVdywYDEsGGXMy2XYGxDiAdhPPUH+dUxw/h6o+pppAkTFr/AE4Wl8L+CH1Ha3mADv17jqum4DLaVEQxoHUwr9gQ5P8AUqa3cuJm/DngunTa19WXPjY8LXMYAABYBfXOAEnhYnxL4zZSkMKkA1h+X2i5OJqM1zJtFmonyXJ/FHifW8guJn9PmUvzrxmaljssXmuZue4F94Fu47qTEV8L/cFXPJjfMMQ57S4CALEzH1WGzrEarW3mRzur2PzVzxpmGjZo29epSTFOlUFmblpPgdSshCFycghCEQghCEQghCEQghCEQjiuQIEHYc9ley+gHcAdz19Uqp1rXV7CVw3eZ+PwSzKcYjwcA5mtywBwDC6Z3AgXHfeFUzzBtpODgBA2G/13VLIjFTknpwO5PPknmbU2VGkmoCeQLkn7JEg12D4TSUi6nHkTO5Vii2pqEwZn82EBbPAPcAQDIPrY8hYzBPAfB90G3ot1kuADmH3g2LXuY48k+m0tgjuLV5xwZBmWJhjZLSWmP0x5fZSYrGuqUN2AsO4aZt1i2ynxzaGktcC50WN9I4B73SanWqUDB06Hf0kGCoCgsuMcqftO2Eq2fBjDI8xeAXPbImHECLOEA9xKuUzRNQOD9OobGxB5g+arUaAaGuBboeC06QJAd+k+hhV8LRbU1U5DXgktm0neOYkj5q6nR7nyPMh65XEb1sVU9kW76SW2vxY/ABIqWQGpcCC5wkDp29YtwmmGgRFiWSbzLxM6YHuiOFrfCmCmiarhcTf/AGn94XpK9GmmrDOOZlajXBiROfHwt75BcPS/A6W3X2l4YbrIOsd7LcOLIe4AaiGgbeapOoPI3AgSTN791pV2gDGAJh6jVsncy+M8NGl+h+o9Nj+ElzXA1ABIMHn91vW4F7iAS4zzaPSUHKSHaYDuzhAPxsrPUrI2vg/aL1fqD9k5E5tg6DgdJkTxwUyow/8Ay6vH6Xcjp5rZYvIGOktplp/0OMg/8HcHsVlcfgLkjfoRf17pG3So4JSa1OpDdSJmHLDAEwduvWPwm+CY1/uQfLqOl9iEopte4gE+RPyW+8K+GXYlo9oIjZ8dOD1WPdpcDJ4jy2iIsN4elwa25N2mNuzl0Dwv4QdTb/m2jaDeeoWly3JaVICBJF579kySrOBwsMmR0aQa0NGwRXqhrS4mAEuzrOWUGnYvidK5n4l8U1a06Za0GCD85CErLcmcjfxP4xqglrBpaTAn7rBZljm1C72oa1x51fQBVMZj2t98e/PUWaekTdZzMcaXukmSV128CTAxPGKrgExdLcRWJMlfaz1TqPVWZyFR6rVivrnKNxXJyeUIQiEEIQiEEIQiEEIQiEEIQiEZ4fDEgd9kyZlzoteP7qrgXzAK0DMVoGkC5EHv3UHPGB3G6Qp7keBDaQuJcQpcI3+olsTGiYdG87RHHqqld9wB7xjvurOU0XPqAAefQDmVL0v22zLxYA4CyLNaLQ+wN+Cdu2yeZHii0NLgQY73b1HVLcxpkuMCSDIPVarwT4cc94q1JMXiZEbwqajgA+ZJvbYSOjDG0w5kgxIkef4SHEOc+mRuW/T9lr/E2MBdIaA2fd8xYz24Wd0STFvv1TAY7twjQC2DaZ78I1y4GmQDe07yePj9U2zGiWOFSIHToRf8rN0qbmPkNAMg6ryImwvEGenC2IxH+Kw7pHvAQ4dxeR5/Zb36fpdn75HB4mLrbCq+mexEdZ3va27Tb13C2eExmjDNZMB1Mj1P9lnskoteTSfsR7p7hOK1J3sw0i7Pp/IWnqirEIfB/wDJhs+TKWW4Yukbm/rEFNGEibbiI6KpkTx7W/H2/ZaB9IOJsDB/sldRZh8GYeosbcQwyJSOHaWQbngifsjC4cgQCfj9R91fptiwUjAljYcYmYLjnC9RZUxDmksqNBDvSe/n3SvE5X7Tb9QMg8+q1dDB+0EET9j9k7y3Jm0wDzzKidYtPI7m5oKrrDleMf1EGWeEadRlOo4aXDcR8ZC2GHoNY0NaAAOikASPPfEDaDtES4hZjPbqWx3PTABBkxvicS1jS5xgBc+8R+PXNOmkCL2PUJf4iz2oW6dTjIJFxfv5josFjsTUcJcJabjnaZv1VppWpeeTAFmPPU6DWzluLYP6aoAJJMzxbsVhPENRzTtAJ42nuk+GzF1Nwvsf7p3SzalUltQWPX5ELMuZ1bPYjyFWGJnDiNxwdx9FQrU5MfDumudZYaUkXZwR8kiqTupLYrrmDLjuRYmnEEbfQ9FXrtbAIJm82sL2i97K0auqQfiqFenBIUUY9GRsUdiQPC8OCmKjqKcpMjQhC7OQQhCIQQhCIQQhCIQQhCITQZVQ95s8wtDnGC9mARvYjy/eUjDtDmnsNvIJwMR7YySBcD+3W6VbJIMcBULx3KbsC7SKnBEj6LXeDsuDaVSo8cR87KthstZ7MtJuRYDsTt8AmuU49jG6HAQ60cW2PxXRZ7cCSH8sxXmGCGombTtzb9lp8hzj2NJoIALgdV/gsjnFZzHh3Bn8LxjcdLWd2m/yAUUBJyYyWDDjuWMfijUqO1GziYuLQY9E0wjBBJBOkACeRtPmspk+MAqgOE8fHlaPMsV/h26NySHDynb4LSrrHDRb1T1L+Jw4ubEkTbvFvgpslqim8O/pJh3qlOW4/wBqXGBDh6gyD9ldf7olesprHohB0Zma642EZ7Eb5xgDSOtuxvPfhNMkxntr21ge8Oo5/nmqWXY4VqBYf1NHuTyOWn7JUzEHD1mvZMfyxVPptYpRv5DqI2VqU3ofr9Y8x2D9nUkW/KY0DJAb0B81azFrcVQbVZyL9QUmwWLIdpd+obef4KUBNic9juYWqPt2nxHWid1bwmCc7qpsHhtRBGxv+U9olobaAs228rwIaH9KW1tznj/ZHhMIGX5U9SqGiSUsx2ZgWalT8WTuVStDvy007v1SjTD06hn/ACM8dnTW2Bg9FivE2FFZ2rUQ8G4Ox/CvZi3UAZuD9bpRjKheSXWmzo6jYjzhaukpFZDLFqtdZawZpl85L/ZhzSfcnUDuIO6T4DG6pY7mSP8Al+6lzHNHNqmfJ467gylVPgiYLr2EyLgT5KOvowTPQ0vkSHNcHoMg7mzYMxEztHb0VDE1SYdxt/PmtHmFRhbJO2wM3BgQCPM79FnsXhywkXLTt5cFYbAxriPMuzAPYKT7iIntx6hJqlHRULXcT6jlecpxAa+4kbEdjv8An0VjOaocGuabix+xSvphXx8ZeHyv0ivEUNDomQRIPbhU8S4H8prTh9ODu028jwl+LoaTbzHkrFBzzIsOOOpRLVFVVwxv03VfFU4+vodlYDKWXAldCELsrghCEQghCEQghCEQghCEQm9o5YKrmNB/Uxvx0hQ4fCBpOoxBi29v3U1V/s9Bb/oafkEzyDBisKuuz9JLR1NykixAz4je0ZxLVE0z7PUTcXjvv80vxzDTJc0+6JaOv8jlVjiNBZPAiDxz9U8q6K9J8W2IPT+FdUFe5LdnqIcyxOulJMmR99lXZVHsmbggr4XgMc1zQ7cCSRB6iFXwlMuhvEpkKDKw5BzL2Fw2oh0G1yB0T7NtNUkgaoZN+AOnQ7JZTqeyMAzG/l917GMIdqG979oiO6b0/tO0yNpzyJ98NsIqdhv62WnAsQbxv2WdyonXqAtHvAdFpWHU1tVtyPdqAfI+o+YXp9LZmsD4cf8AUy9SCpz4MhaS2C1TV6gcb+fr1H4UeY09LdQ2KV0MQSYPonFTeNwivCDK+ZqfD+YupPj+hxuOPNNMywjHPkWnY/lZ/CVWPGk2MJ7gMQABTf8A9XfYrPvTa+8cGKtVWXzngxhk+LLTp1X6fhMX4o2E788LN4hmkXtGzl8w+akmLaue/wC/1SjafedwmfqanUkKeI9e5eWi6rtxIMbhfa1YgED67TzEKraepk+iS3JnqqwNk8Ebd+yzeOqnW4DY7/zrITnF03ENIkgWO4hKMVhnOqBrbkxt3TenAByTNCjGJi8+g1dRAv8Aq7xafkkeIABcBJZO/wAx6wtvnGSnS8n9Qkbcj8rI4nLyGF7jcGI9AR91brsMoZesYnq9Ew9MSDDvBYW8tMjyNj9ipMRQD6YduB04KhxtEsJNhcciYLdQsLx3UmDcWgwbECfofsvN2cNyJpLj6xTVw5G3F/RWqNLVTmeYcPoVZxuHMWF9vO391WwlN7LkGDY+RSpI7kwpEoscRbqrhoB7P9w27jkKvUpw8tO0/wBlaY3Sbc3H4XXfMlV8D1FNXCHjZUMZTiFsIa5ocBHDuxWbzqnEearWzLYkrqgqZilCEK6JQQhCIQQhCIQQhCIQQhCITp2DwYqMputZoB+AV/L5ZWtsW/RJPDeYEEN4IBjyAW6GDbAqDY3WZa2w4M0UUMMiYfPKMOB6zfvJ/ZQ4HMdI0i0n5dE68VU27DiTxeVkabzMpqr3pF34abKrkQqMD28/f8Jfl+B0vLXABzLneSJgj4J74ZzNtRhY4xDeLyeLJjjcm9p/mB27R8YsCp1sRwZxxnkRJ4iw7NLHsIPBA+IKUNDdQIB02kdOqvY7ClstuJ4XvA5W6o8ANIJjj6dVoVKWHEoZ8GeKWEh/uyQbjyPktn4fyGoXS1hLHCHDiPPqDdOvCngsA66oOnhpC3tGkGgNaIA2ATJ1Zoyq8n7SOVsTBE51VyYsDqVRsg7H7j8LGZvlD6b+3H7LsHiTFU2tAP6psR/T3PZZDMKzXN0vFj/Jb2WjodZZ/Ijv84mdbUU4P/Ex+FkcJ/l1dtUeyfYn9Lj17/lLKtDQ+Bsdj91Y1D/sNxwfJaNuHEyyj8tiOsLjTTd7LENlu0kccE9R3VPNcr0uLqZ907EXj9lGzMhUb7Oodv0v5HY9lWpZg+iS03Hyjt2SyVuGyOD8PB+ksRgy+4ZEs4XMHMcG1oHR+4cP93XzTWridViQBuObduoSlj6dURt2Jj/1Oy9jC1aLf0l7OvLfht5qLopPwP51FrtMrHKdxxWbTLQdRMbgAwfMFVKeOpUSXNaSRybDV2nzKX0K1TUCNUHe1/3TbEZMKrCS6GDcaee3MqoqqcOeDJ6XQOw3DxMliPEPvEvO5J6lZfPc1FSp7ktYItz6ptn+SvDnQ3baOnS/Kz7WBkte2T34RrrFA2p1ib9FW0YlLMK4e6W2sJV3EUAMOxwIJJg9RYFR0cGA73xY7LQ1spYMM115Bk95sF560+Y8givBS8m+4HoYsm4DTSa4gTOknu2CqOGoupaXOBI1RCW4jHHUYs3VMd0szB02iNJmtuZ78QUWa5bbZL8P70xwZCvMourGeo+YCp1cMaT239PyulgBtPcr85nyS1/+11/ilviOnDGngm3wKfnDH2YfyLkeRuEi8Q1wabW9HyPIgqhOXBlthxWczPIQhNzPghCEQghCEQghCEQghCEQmuwTtIaQbgCPgtt4XzwkGi4i+ywtEe43a4CYZY/S8H+BQsoW1PnGa3as/KbDPMtY9sh0OaIIjuYI7bD1WLqYUtJEX6Lb1qpNHWIMWO3NvVZ5zQ4TyOeyp0oPRl96qeRKGCe6m4OEg7juthlObmoNOzoIjgj7LOUcG6oQLngCfouleA/BZ/8A1qggcDkrQNI7MQNhHEo5f4bq4l4Jb7oNybf3hdIyzI6dIN/qc0bmT9UypUg0AAQAlud57Sw7fecJ6T9UB2b2J1+dyoqM5aNCYWM8T+LhTEUzG/mY6dlifEnjis950mG8AExCyDs1c8w65JsZhW1oiHJ5P2liZzkzUnxOXuhxm/X4x18lZ/xkNuNdI3gGHN7s6+XK57Xc5pmOeeqb5J4gAlj/ANJte4H4TtGoKHnkfnUYcpepR5rGtDhLTraN44/5DdpUL26DO44P2PRLy1zPfpEmORMifqFYGZNcCHASdwLT3HE9rLYW1CAQeDMj/wCIpnb3JcWzWzW3jft5/lLziSPdJkcduvkmmDpW1sMtNiDaeoIVHNcAGOBbJa47Xn4Jip1J2mVPQQM7eYUnkj3d+nX91Yp5jUbBplwI3adx+Ql/+K0tMN25UWAzYVKhDjHumDN5AsCefVFuxQWbGJUtDO2NuI9w+eQ67hTceQLE+SujMnluouDgTBe0iL7F3A2S/CZU3ENIJAcBItBmQNvMpXh8DUolw1bEhwBgxxI3Cyb9TVnCD8+U19PozWPrJMfhK9aSypPMTpt5Sq2WZRpIdVuZ23v6XKT5pm1Rpcz58/FecDmDonUZ/ZZGo1WRujCVHftE0mJyam54NMkmRY8Rv9EVHhhfrIc1uzfgfgEvyDHPbWENLnO/VO391P4kzNntPcbc2I37fus13JOIyawFyOJo8kwvtaTjVFtx5Hjsuf43BgvLW/6iO+/K1mSZjow7tTTJdNydojbhZjMKoc9pAgtPvH1VNSMXIWRZhgZjLLKTaVZtMG0A+9aSRBHxPyVbxKzY6YcICr47MgXtI4sT6yn+P01aYdazZ/uq3yjhiJZXgggTMsx0NIPWR90g8SMApstcON+oIkJ1muGimH9Fnc3xGqk0Hh3ygplWyRiV2ElTmJUIQr4lBCEIhBCEIhBCEIhBCEIhNRQq+6LDYK7QdBCp0qB0i3A+i13g7w07E1AALKytTniWu3Et5XRLxp0kteOOCn2T+BaziCRDTYn9l0rJPDtLDsgNBPKcNbGy6SgPHMhvaZjJPBdGiQ5w1O6cfutMYaOgCp5rmlOgwuefIcnyWNreIamIBcxwaBsOvn6cKNjnG5zxIqu48S54n8bU6QLaTpPJ6LlHiDPXVjJJJnefopvFmEqCoXFsB154WZxB0gEG/IU1uUrheIbCDzLP+MJEOA9f5ul9RzZMFealcOE88qnWke9FjseCuZxJ5mlweNB918CRBmPjdK8xwLqbrQRO7fxwlj8celh8lcwGdubYm3lP1XVsOZNghGRG+Fzh8NAEkfP8KxhK5c7UAQ7ci+6rNosrXbDT2sCfJfB7Si6S6QRFpum1uwMeJDPmdMyXFMqMl+lhP+kC/czsUuzKvR1+68S20N5CQYR4qADVoPQmx80zwGDpPJ1OBeP0wb+vUJeyx6l3Akj/ACNbhacEYMW4kSx3DTt+O6qUMK32JJbDnENaOTeT9FoM0w40SBDW/qIMgeSXZS4PqBsSJ1F3+kcAfzlcOp/bJUyv0ytgDCQ5Znvsi1hOoCQe0EEQfNq+1c8cS6YcNMgO3/6uF+UrzPLz7Zzqd6evccCYv5qcYSKgbIsBIOx49Nkq2pGMfGMIGJx8JVzCswkEBwkbGD8Dz6pWzE6TqAg8iLK7j6rmNb2kEESOTylTMcDZzAR2tCqRhtnLSVfIMeU81fUgNYxpEXEA/VWcPk1Yw8jY2Mg/NU8pcDB1MEDmBboZW2ybM6dNpn2ZM3k2S1tpXhRJo27l5Tq5eXUtBkOcbnss1mOWmk8wSQOfRbnE57Rc/wB9wAGzRPTyWZzHGsq1CLG9rzv+FCqyxGg1YPUylSqHX+Se4LHywhxG0RYSOyo4/BspjuTft2Hok+NzAGABEfwJy0+tzFx+2eY2zvGt9iGbmN1jsbUloHf8qarXJ3Kp19l2uvbIWWFpAhCFdF4IQhEIIQhEIIQhEIIQhEJ2Hw7kLsSyn7pnS3Ydguy+FcgbhaUR7x3P2WY/8eZ5QZh6bSIOloBAMzpG61ec5+yhT1wTaQmm3Y2ASBPmWsfj/ZkD6qOrnFNrZnhcqzPx77SpMGOioY/xE6pGmwjb7+aHStAM9yKBmOZZ8dZ+6pUN7Xi9vTustlObaKg1PLW8wJ8rSOV6xlT2u/8AOqQYw6XQfRLtaH7l4Qr1OgHO6VWnpq87LJZ1hmsJvqHBG480no4vTvftwveYYomDtIuPNLivYeOpbu3dyL2XtDDQLbHr5qr7zHXG24Kkw2Ic0hzd+EwLhWGqo20xI6qZYiRwPEouwbagmnIP+kkfJL6lBzTcER1Wgp4OmCIedM9LynNbKQ5ge3S8G17fFR9UCSFeZiaFd7f0khM6WcVALkkHrt6Er1mjWMOnRpI3i/3VdjBADi6BJaJsJubcTCYFgxxIFCJYqZo97QA6BNxzPVXcFjzIkmeI3PZKKL6bXe/Mdvlurr8zY0g0mlp6kyhnZTgdS1ApXJ7m5wudilQ9m9sk7g/zdfGAU6bqrDHtNmx+lv3/AGWcyB5c4l5m0km/r5qzjcQ9rr/pP9PZSWiu1spwfIk3ZgOevEuYBxIZpMOdUFjy0HlW8TWb7Y62hrpjsd0hy/HA1Ad4NlczLGtIAidTrTwB0Kq12mCtvQyWmtyNp7l7MMnc4HTDmzttFrwsnmGXhjjIIWwxVd7PeYdTRB6ccpNUzlj3RUbc8bj0jZZ6XPjrP+xq+lB8ogZhQ6zSQ7o6IVzL8trOd7rojm/2TkYek4S0ehC90Kj2gkRa/pyFF9QSOJWlCk4Mz+ZYSswkuM9+FDk+YGi/VGrsVpa+OFW8diEhzGg0SCI6Qp1OX9rCdZdh3KeoYrGsJOq4ItuIlQtyc1Gh9wJAmJtzHklQadWkmJTvLcyNOGz5jiNkxe7ImxRyIsCLX3NEGYYXQR6/VUsQRpHWVoc9DYlqz+KdICtRsqPnKHXGZVQhClKoIQhEJ//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正方形/長方形 5"/>
          <p:cNvSpPr/>
          <p:nvPr/>
        </p:nvSpPr>
        <p:spPr>
          <a:xfrm>
            <a:off x="921440" y="2123564"/>
            <a:ext cx="1342740" cy="369332"/>
          </a:xfrm>
          <a:prstGeom prst="rect">
            <a:avLst/>
          </a:prstGeom>
        </p:spPr>
        <p:txBody>
          <a:bodyPr wrap="none">
            <a:spAutoFit/>
          </a:bodyPr>
          <a:lstStyle/>
          <a:p>
            <a:r>
              <a:rPr lang="en-US" altLang="ja-JP" dirty="0" err="1"/>
              <a:t>Opt</a:t>
            </a:r>
            <a:r>
              <a:rPr lang="en-US" altLang="ja-JP" dirty="0"/>
              <a:t>: ex. Star</a:t>
            </a:r>
            <a:endParaRPr lang="ja-JP" altLang="en-US" dirty="0"/>
          </a:p>
        </p:txBody>
      </p:sp>
      <p:pic>
        <p:nvPicPr>
          <p:cNvPr id="1032" name="Picture 8" descr="http://upload.wikimedia.org/wikipedia/commons/thumb/e/ee/M42-20050206-lrgb-900.jpg/800px-M42-20050206-lrgb-9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55" y="116959"/>
            <a:ext cx="2432455" cy="2015897"/>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5954627" y="5481493"/>
            <a:ext cx="3225370" cy="646331"/>
          </a:xfrm>
          <a:prstGeom prst="rect">
            <a:avLst/>
          </a:prstGeom>
        </p:spPr>
        <p:txBody>
          <a:bodyPr wrap="none">
            <a:spAutoFit/>
          </a:bodyPr>
          <a:lstStyle/>
          <a:p>
            <a:r>
              <a:rPr lang="en-US" altLang="ja-JP" dirty="0"/>
              <a:t>Radio:</a:t>
            </a:r>
            <a:r>
              <a:rPr lang="ja-JP" altLang="en-US" dirty="0"/>
              <a:t> </a:t>
            </a:r>
            <a:r>
              <a:rPr lang="en-US" altLang="ja-JP" dirty="0"/>
              <a:t>ex.</a:t>
            </a:r>
            <a:r>
              <a:rPr lang="ja-JP" altLang="en-US" dirty="0"/>
              <a:t> </a:t>
            </a:r>
            <a:r>
              <a:rPr lang="en-US" altLang="ja-JP" dirty="0"/>
              <a:t>Low temperature</a:t>
            </a:r>
            <a:r>
              <a:rPr lang="ja-JP" altLang="en-US" dirty="0"/>
              <a:t> </a:t>
            </a:r>
            <a:r>
              <a:rPr lang="en-US" altLang="ja-JP" dirty="0"/>
              <a:t>gas</a:t>
            </a:r>
          </a:p>
          <a:p>
            <a:r>
              <a:rPr lang="ja-JP" altLang="en-US" dirty="0"/>
              <a:t> </a:t>
            </a:r>
            <a:r>
              <a:rPr lang="en-US" altLang="ja-JP" dirty="0"/>
              <a:t>and</a:t>
            </a:r>
            <a:r>
              <a:rPr lang="ja-JP" altLang="en-US" dirty="0"/>
              <a:t> </a:t>
            </a:r>
            <a:r>
              <a:rPr lang="en-US" altLang="ja-JP" dirty="0"/>
              <a:t>molecular</a:t>
            </a:r>
            <a:r>
              <a:rPr lang="ja-JP" altLang="en-US" dirty="0"/>
              <a:t> </a:t>
            </a:r>
            <a:r>
              <a:rPr lang="en-US" altLang="ja-JP" dirty="0"/>
              <a:t>cloud</a:t>
            </a:r>
            <a:endParaRPr lang="ja-JP" altLang="en-US" dirty="0"/>
          </a:p>
        </p:txBody>
      </p:sp>
      <p:pic>
        <p:nvPicPr>
          <p:cNvPr id="2050" name="Picture 2" descr="http://www.astroarts.co.jp/news/2012/02/23carina/carin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7279" y="134531"/>
            <a:ext cx="3186204" cy="2173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alma-intweb.mtk.nao.ac.jp/~kt/oria-cs2.gif"/>
          <p:cNvPicPr>
            <a:picLocks noChangeAspect="1" noChangeArrowheads="1"/>
          </p:cNvPicPr>
          <p:nvPr/>
        </p:nvPicPr>
        <p:blipFill rotWithShape="1">
          <a:blip r:embed="rId4">
            <a:extLst>
              <a:ext uri="{28A0092B-C50C-407E-A947-70E740481C1C}">
                <a14:useLocalDpi xmlns:a14="http://schemas.microsoft.com/office/drawing/2010/main" val="0"/>
              </a:ext>
            </a:extLst>
          </a:blip>
          <a:srcRect l="13139" t="16395" r="13585" b="33719"/>
          <a:stretch/>
        </p:blipFill>
        <p:spPr bwMode="auto">
          <a:xfrm>
            <a:off x="6145458" y="3033221"/>
            <a:ext cx="2541342" cy="2262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E1487AE5-B774-67C9-5BAC-7941BDC92B7C}"/>
                  </a:ext>
                </a:extLst>
              </p:cNvPr>
              <p:cNvGraphicFramePr>
                <a:graphicFrameLocks/>
              </p:cNvGraphicFramePr>
              <p:nvPr/>
            </p:nvGraphicFramePr>
            <p:xfrm>
              <a:off x="128279" y="2834640"/>
              <a:ext cx="5509647" cy="4023360"/>
            </p:xfrm>
            <a:graphic>
              <a:graphicData uri="http://schemas.openxmlformats.org/drawingml/2006/table">
                <a:tbl>
                  <a:tblPr firstRow="1" bandRow="1">
                    <a:tableStyleId>{5C22544A-7EE6-4342-B048-85BDC9FD1C3A}</a:tableStyleId>
                  </a:tblPr>
                  <a:tblGrid>
                    <a:gridCol w="1470343">
                      <a:extLst>
                        <a:ext uri="{9D8B030D-6E8A-4147-A177-3AD203B41FA5}">
                          <a16:colId xmlns:a16="http://schemas.microsoft.com/office/drawing/2014/main" val="20000"/>
                        </a:ext>
                      </a:extLst>
                    </a:gridCol>
                    <a:gridCol w="1318913">
                      <a:extLst>
                        <a:ext uri="{9D8B030D-6E8A-4147-A177-3AD203B41FA5}">
                          <a16:colId xmlns:a16="http://schemas.microsoft.com/office/drawing/2014/main" val="20001"/>
                        </a:ext>
                      </a:extLst>
                    </a:gridCol>
                    <a:gridCol w="1318913">
                      <a:extLst>
                        <a:ext uri="{9D8B030D-6E8A-4147-A177-3AD203B41FA5}">
                          <a16:colId xmlns:a16="http://schemas.microsoft.com/office/drawing/2014/main" val="20002"/>
                        </a:ext>
                      </a:extLst>
                    </a:gridCol>
                    <a:gridCol w="1401478">
                      <a:extLst>
                        <a:ext uri="{9D8B030D-6E8A-4147-A177-3AD203B41FA5}">
                          <a16:colId xmlns:a16="http://schemas.microsoft.com/office/drawing/2014/main" val="20003"/>
                        </a:ext>
                      </a:extLst>
                    </a:gridCol>
                  </a:tblGrid>
                  <a:tr h="822960">
                    <a:tc>
                      <a:txBody>
                        <a:bodyPr/>
                        <a:lstStyle/>
                        <a:p>
                          <a:r>
                            <a:rPr kumimoji="1" lang="en-US" altLang="ja-JP" sz="2400" dirty="0"/>
                            <a:t>Band</a:t>
                          </a:r>
                          <a:endParaRPr kumimoji="1" lang="ja-JP" altLang="en-US" sz="2400" dirty="0"/>
                        </a:p>
                      </a:txBody>
                      <a:tcPr/>
                    </a:tc>
                    <a:tc>
                      <a:txBody>
                        <a:bodyPr/>
                        <a:lstStyle/>
                        <a:p>
                          <a:r>
                            <a:rPr kumimoji="1" lang="en-US" altLang="ja-JP" sz="2400" dirty="0"/>
                            <a:t>λ</a:t>
                          </a:r>
                          <a:endParaRPr kumimoji="1" lang="ja-JP" altLang="en-US" sz="2400" dirty="0"/>
                        </a:p>
                      </a:txBody>
                      <a:tcPr/>
                    </a:tc>
                    <a:tc>
                      <a:txBody>
                        <a:bodyPr/>
                        <a:lstStyle/>
                        <a:p>
                          <a:r>
                            <a:rPr kumimoji="1" lang="ja-JP" altLang="en-US" sz="2400" dirty="0"/>
                            <a:t>Ｅ </a:t>
                          </a:r>
                          <a:r>
                            <a:rPr kumimoji="1" lang="en-US" altLang="ja-JP" sz="2400" dirty="0"/>
                            <a:t>(</a:t>
                          </a:r>
                          <a14:m>
                            <m:oMath xmlns:m="http://schemas.openxmlformats.org/officeDocument/2006/math">
                              <m:r>
                                <a:rPr kumimoji="1" lang="en-US" altLang="ja-JP" sz="2400" b="1" i="1" smtClean="0">
                                  <a:latin typeface="Cambria Math"/>
                                </a:rPr>
                                <m:t>𝒉</m:t>
                              </m:r>
                              <m:r>
                                <a:rPr kumimoji="1" lang="en-US" altLang="ja-JP" sz="2400" b="1" i="1" smtClean="0">
                                  <a:latin typeface="Cambria Math"/>
                                </a:rPr>
                                <m:t>𝝂</m:t>
                              </m:r>
                            </m:oMath>
                          </a14:m>
                          <a:r>
                            <a:rPr kumimoji="1" lang="en-US" altLang="ja-JP" sz="2400" dirty="0"/>
                            <a:t>)</a:t>
                          </a:r>
                          <a:r>
                            <a:rPr kumimoji="1" lang="ja-JP" altLang="en-US" sz="2400" dirty="0"/>
                            <a:t>　　</a:t>
                          </a:r>
                          <a:r>
                            <a:rPr kumimoji="1" lang="en-US" altLang="ja-JP" sz="2400" dirty="0"/>
                            <a:t>eV</a:t>
                          </a:r>
                          <a:endParaRPr kumimoji="1" lang="ja-JP" altLang="en-US" sz="2400" dirty="0"/>
                        </a:p>
                      </a:txBody>
                      <a:tcPr/>
                    </a:tc>
                    <a:tc>
                      <a:txBody>
                        <a:bodyPr/>
                        <a:lstStyle/>
                        <a:p>
                          <a:r>
                            <a:rPr kumimoji="1" lang="en-US" altLang="ja-JP" sz="2400" dirty="0"/>
                            <a:t>T (</a:t>
                          </a:r>
                          <a14:m>
                            <m:oMath xmlns:m="http://schemas.openxmlformats.org/officeDocument/2006/math">
                              <m:r>
                                <a:rPr kumimoji="1" lang="en-US" altLang="ja-JP" sz="2400" b="1" i="1" smtClean="0">
                                  <a:latin typeface="Cambria Math"/>
                                </a:rPr>
                                <m:t>𝒉</m:t>
                              </m:r>
                              <m:r>
                                <a:rPr kumimoji="1" lang="en-US" altLang="ja-JP" sz="2400" b="1" i="1" smtClean="0">
                                  <a:latin typeface="Cambria Math"/>
                                </a:rPr>
                                <m:t>𝝂</m:t>
                              </m:r>
                            </m:oMath>
                          </a14:m>
                          <a:r>
                            <a:rPr kumimoji="1" lang="en-US" altLang="ja-JP" sz="2400" dirty="0"/>
                            <a:t>/k) </a:t>
                          </a:r>
                          <a:r>
                            <a:rPr kumimoji="1" lang="ja-JP" altLang="en-US" sz="2400" dirty="0"/>
                            <a:t>　　</a:t>
                          </a:r>
                          <a:r>
                            <a:rPr kumimoji="1" lang="en-US" altLang="ja-JP" sz="2400" dirty="0"/>
                            <a:t>K</a:t>
                          </a:r>
                          <a:endParaRPr kumimoji="1" lang="ja-JP" altLang="en-US" sz="2400" dirty="0"/>
                        </a:p>
                      </a:txBody>
                      <a:tcPr/>
                    </a:tc>
                    <a:extLst>
                      <a:ext uri="{0D108BD9-81ED-4DB2-BD59-A6C34878D82A}">
                        <a16:rowId xmlns:a16="http://schemas.microsoft.com/office/drawing/2014/main" val="10000"/>
                      </a:ext>
                    </a:extLst>
                  </a:tr>
                  <a:tr h="457200">
                    <a:tc>
                      <a:txBody>
                        <a:bodyPr/>
                        <a:lstStyle/>
                        <a:p>
                          <a:r>
                            <a:rPr kumimoji="1" lang="en-US" altLang="ja-JP" sz="2400" dirty="0"/>
                            <a:t>γ-ray</a:t>
                          </a:r>
                          <a:endParaRPr kumimoji="1" lang="ja-JP" altLang="en-US" sz="2400" dirty="0"/>
                        </a:p>
                      </a:txBody>
                      <a:tcPr/>
                    </a:tc>
                    <a:tc>
                      <a:txBody>
                        <a:bodyPr/>
                        <a:lstStyle/>
                        <a:p>
                          <a:endParaRPr kumimoji="1" lang="ja-JP" altLang="en-US" sz="2400" baseline="30000" dirty="0"/>
                        </a:p>
                      </a:txBody>
                      <a:tcPr/>
                    </a:tc>
                    <a:tc>
                      <a:txBody>
                        <a:bodyPr/>
                        <a:lstStyle/>
                        <a:p>
                          <a:r>
                            <a:rPr kumimoji="1" lang="en-US" altLang="ja-JP" sz="2400" dirty="0"/>
                            <a:t>10</a:t>
                          </a:r>
                          <a:r>
                            <a:rPr kumimoji="1" lang="en-US" altLang="ja-JP" sz="2400" baseline="30000" dirty="0"/>
                            <a:t>5</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9</a:t>
                          </a:r>
                          <a:endParaRPr kumimoji="1" lang="ja-JP" altLang="en-US" sz="2400" baseline="30000" dirty="0"/>
                        </a:p>
                      </a:txBody>
                      <a:tcPr/>
                    </a:tc>
                    <a:extLst>
                      <a:ext uri="{0D108BD9-81ED-4DB2-BD59-A6C34878D82A}">
                        <a16:rowId xmlns:a16="http://schemas.microsoft.com/office/drawing/2014/main" val="10001"/>
                      </a:ext>
                    </a:extLst>
                  </a:tr>
                  <a:tr h="457200">
                    <a:tc>
                      <a:txBody>
                        <a:bodyPr/>
                        <a:lstStyle/>
                        <a:p>
                          <a:r>
                            <a:rPr kumimoji="1" lang="ja-JP" altLang="en-US" sz="2400" dirty="0"/>
                            <a:t>Ｘ</a:t>
                          </a:r>
                          <a:r>
                            <a:rPr kumimoji="1" lang="en-US" altLang="ja-JP" sz="2400" dirty="0"/>
                            <a:t>-ray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nm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7</a:t>
                          </a:r>
                          <a:endParaRPr kumimoji="1" lang="ja-JP" altLang="en-US" sz="2400" baseline="30000" dirty="0"/>
                        </a:p>
                      </a:txBody>
                      <a:tcPr/>
                    </a:tc>
                    <a:extLst>
                      <a:ext uri="{0D108BD9-81ED-4DB2-BD59-A6C34878D82A}">
                        <a16:rowId xmlns:a16="http://schemas.microsoft.com/office/drawing/2014/main" val="10002"/>
                      </a:ext>
                    </a:extLst>
                  </a:tr>
                  <a:tr h="457200">
                    <a:tc>
                      <a:txBody>
                        <a:bodyPr/>
                        <a:lstStyle/>
                        <a:p>
                          <a:r>
                            <a:rPr kumimoji="1" lang="en-US" altLang="ja-JP" sz="2400" dirty="0"/>
                            <a:t>UV</a:t>
                          </a:r>
                          <a:endParaRPr kumimoji="1" lang="ja-JP" altLang="en-US" sz="2400" dirty="0"/>
                        </a:p>
                      </a:txBody>
                      <a:tcPr/>
                    </a:tc>
                    <a:tc>
                      <a:txBody>
                        <a:bodyPr/>
                        <a:lstStyle/>
                        <a:p>
                          <a:r>
                            <a:rPr kumimoji="1" lang="en-US" altLang="ja-JP" sz="2400" dirty="0"/>
                            <a:t>10 nm</a:t>
                          </a:r>
                          <a:endParaRPr kumimoji="1" lang="ja-JP" altLang="en-US" sz="2400" dirty="0"/>
                        </a:p>
                      </a:txBody>
                      <a:tcPr/>
                    </a:tc>
                    <a:tc>
                      <a:txBody>
                        <a:bodyPr/>
                        <a:lstStyle/>
                        <a:p>
                          <a:r>
                            <a:rPr kumimoji="1" lang="en-US" altLang="ja-JP" sz="2400" dirty="0"/>
                            <a:t>10</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5</a:t>
                          </a:r>
                          <a:endParaRPr kumimoji="1" lang="ja-JP" altLang="en-US" sz="2400" baseline="30000" dirty="0"/>
                        </a:p>
                      </a:txBody>
                      <a:tcPr/>
                    </a:tc>
                    <a:extLst>
                      <a:ext uri="{0D108BD9-81ED-4DB2-BD59-A6C34878D82A}">
                        <a16:rowId xmlns:a16="http://schemas.microsoft.com/office/drawing/2014/main" val="10003"/>
                      </a:ext>
                    </a:extLst>
                  </a:tr>
                  <a:tr h="457200">
                    <a:tc>
                      <a:txBody>
                        <a:bodyPr/>
                        <a:lstStyle/>
                        <a:p>
                          <a:r>
                            <a:rPr kumimoji="1" lang="en-US" altLang="ja-JP" sz="2400" dirty="0" err="1">
                              <a:solidFill>
                                <a:srgbClr val="FF0000"/>
                              </a:solidFill>
                            </a:rPr>
                            <a:t>Opt</a:t>
                          </a:r>
                          <a:endParaRPr kumimoji="1" lang="ja-JP" altLang="en-US" sz="2400" dirty="0">
                            <a:solidFill>
                              <a:srgbClr val="FF0000"/>
                            </a:solidFill>
                          </a:endParaRPr>
                        </a:p>
                      </a:txBody>
                      <a:tcPr/>
                    </a:tc>
                    <a:tc>
                      <a:txBody>
                        <a:bodyPr/>
                        <a:lstStyle/>
                        <a:p>
                          <a:r>
                            <a:rPr kumimoji="1" lang="en-US" altLang="ja-JP" sz="2400" dirty="0">
                              <a:solidFill>
                                <a:srgbClr val="FF0000"/>
                              </a:solidFill>
                            </a:rPr>
                            <a:t>100 nm</a:t>
                          </a:r>
                          <a:endParaRPr kumimoji="1" lang="ja-JP" altLang="en-US" sz="2400" dirty="0">
                            <a:solidFill>
                              <a:srgbClr val="FF0000"/>
                            </a:solidFill>
                          </a:endParaRPr>
                        </a:p>
                      </a:txBody>
                      <a:tcPr/>
                    </a:tc>
                    <a:tc>
                      <a:txBody>
                        <a:bodyPr/>
                        <a:lstStyle/>
                        <a:p>
                          <a:r>
                            <a:rPr kumimoji="1" lang="en-US" altLang="ja-JP" sz="2400" dirty="0">
                              <a:solidFill>
                                <a:srgbClr val="FF0000"/>
                              </a:solidFill>
                            </a:rPr>
                            <a:t>1</a:t>
                          </a:r>
                          <a:endParaRPr kumimoji="1" lang="ja-JP" altLang="en-US" sz="240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10</a:t>
                          </a:r>
                          <a:r>
                            <a:rPr kumimoji="1" lang="en-US" altLang="ja-JP" sz="2400" baseline="30000" dirty="0">
                              <a:solidFill>
                                <a:srgbClr val="FF0000"/>
                              </a:solidFill>
                            </a:rPr>
                            <a:t>4</a:t>
                          </a:r>
                          <a:endParaRPr kumimoji="1" lang="ja-JP" altLang="en-US" sz="2400" baseline="30000" dirty="0">
                            <a:solidFill>
                              <a:srgbClr val="FF0000"/>
                            </a:solidFill>
                          </a:endParaRPr>
                        </a:p>
                      </a:txBody>
                      <a:tcPr/>
                    </a:tc>
                    <a:extLst>
                      <a:ext uri="{0D108BD9-81ED-4DB2-BD59-A6C34878D82A}">
                        <a16:rowId xmlns:a16="http://schemas.microsoft.com/office/drawing/2014/main" val="10004"/>
                      </a:ext>
                    </a:extLst>
                  </a:tr>
                  <a:tr h="457200">
                    <a:tc>
                      <a:txBody>
                        <a:bodyPr/>
                        <a:lstStyle/>
                        <a:p>
                          <a:r>
                            <a:rPr kumimoji="1" lang="en-US" altLang="ja-JP" sz="2400" dirty="0"/>
                            <a:t>NIR</a:t>
                          </a:r>
                          <a:endParaRPr kumimoji="1" lang="ja-JP" altLang="en-US" sz="2400" dirty="0"/>
                        </a:p>
                      </a:txBody>
                      <a:tcPr/>
                    </a:tc>
                    <a:tc>
                      <a:txBody>
                        <a:bodyPr/>
                        <a:lstStyle/>
                        <a:p>
                          <a:r>
                            <a:rPr kumimoji="1" lang="en-US" altLang="ja-JP" sz="2400" dirty="0"/>
                            <a:t>1</a:t>
                          </a:r>
                          <a:r>
                            <a:rPr kumimoji="1" lang="en-US" altLang="ja-JP" sz="2400" baseline="0" dirty="0"/>
                            <a:t> u</a:t>
                          </a:r>
                          <a:r>
                            <a:rPr kumimoji="1" lang="en-US" altLang="ja-JP" sz="2400" dirty="0"/>
                            <a:t>m</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extLst>
                      <a:ext uri="{0D108BD9-81ED-4DB2-BD59-A6C34878D82A}">
                        <a16:rowId xmlns:a16="http://schemas.microsoft.com/office/drawing/2014/main" val="10005"/>
                      </a:ext>
                    </a:extLst>
                  </a:tr>
                  <a:tr h="457200">
                    <a:tc>
                      <a:txBody>
                        <a:bodyPr/>
                        <a:lstStyle/>
                        <a:p>
                          <a:r>
                            <a:rPr kumimoji="1" lang="en-US" altLang="ja-JP" sz="2400" dirty="0"/>
                            <a:t>FIR</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100 um </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endParaRPr kumimoji="1" lang="ja-JP" altLang="en-US" sz="2400" baseline="30000" dirty="0"/>
                        </a:p>
                      </a:txBody>
                      <a:tcPr/>
                    </a:tc>
                    <a:extLst>
                      <a:ext uri="{0D108BD9-81ED-4DB2-BD59-A6C34878D82A}">
                        <a16:rowId xmlns:a16="http://schemas.microsoft.com/office/drawing/2014/main" val="10006"/>
                      </a:ext>
                    </a:extLst>
                  </a:tr>
                  <a:tr h="457200">
                    <a:tc>
                      <a:txBody>
                        <a:bodyPr/>
                        <a:lstStyle/>
                        <a:p>
                          <a:r>
                            <a:rPr kumimoji="1" lang="en-US" altLang="ja-JP" sz="2400" dirty="0"/>
                            <a:t>Radio</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mm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-4</a:t>
                          </a:r>
                          <a:endParaRPr kumimoji="1" lang="ja-JP" altLang="en-US" sz="2400" baseline="30000" dirty="0"/>
                        </a:p>
                      </a:txBody>
                      <a:tcPr/>
                    </a:tc>
                    <a:tc>
                      <a:txBody>
                        <a:bodyPr/>
                        <a:lstStyle/>
                        <a:p>
                          <a:r>
                            <a:rPr kumimoji="1" lang="en-US" altLang="ja-JP" sz="2400" dirty="0"/>
                            <a:t>1</a:t>
                          </a:r>
                          <a:endParaRPr kumimoji="1" lang="ja-JP" altLang="en-US" sz="2400" dirty="0"/>
                        </a:p>
                      </a:txBody>
                      <a:tcPr/>
                    </a:tc>
                    <a:extLst>
                      <a:ext uri="{0D108BD9-81ED-4DB2-BD59-A6C34878D82A}">
                        <a16:rowId xmlns:a16="http://schemas.microsoft.com/office/drawing/2014/main" val="10007"/>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E1487AE5-B774-67C9-5BAC-7941BDC92B7C}"/>
                  </a:ext>
                </a:extLst>
              </p:cNvPr>
              <p:cNvGraphicFramePr>
                <a:graphicFrameLocks/>
              </p:cNvGraphicFramePr>
              <p:nvPr/>
            </p:nvGraphicFramePr>
            <p:xfrm>
              <a:off x="128279" y="2834640"/>
              <a:ext cx="5509647" cy="4023360"/>
            </p:xfrm>
            <a:graphic>
              <a:graphicData uri="http://schemas.openxmlformats.org/drawingml/2006/table">
                <a:tbl>
                  <a:tblPr firstRow="1" bandRow="1">
                    <a:tableStyleId>{5C22544A-7EE6-4342-B048-85BDC9FD1C3A}</a:tableStyleId>
                  </a:tblPr>
                  <a:tblGrid>
                    <a:gridCol w="1470343">
                      <a:extLst>
                        <a:ext uri="{9D8B030D-6E8A-4147-A177-3AD203B41FA5}">
                          <a16:colId xmlns:a16="http://schemas.microsoft.com/office/drawing/2014/main" val="20000"/>
                        </a:ext>
                      </a:extLst>
                    </a:gridCol>
                    <a:gridCol w="1318913">
                      <a:extLst>
                        <a:ext uri="{9D8B030D-6E8A-4147-A177-3AD203B41FA5}">
                          <a16:colId xmlns:a16="http://schemas.microsoft.com/office/drawing/2014/main" val="20001"/>
                        </a:ext>
                      </a:extLst>
                    </a:gridCol>
                    <a:gridCol w="1318913">
                      <a:extLst>
                        <a:ext uri="{9D8B030D-6E8A-4147-A177-3AD203B41FA5}">
                          <a16:colId xmlns:a16="http://schemas.microsoft.com/office/drawing/2014/main" val="20002"/>
                        </a:ext>
                      </a:extLst>
                    </a:gridCol>
                    <a:gridCol w="1401478">
                      <a:extLst>
                        <a:ext uri="{9D8B030D-6E8A-4147-A177-3AD203B41FA5}">
                          <a16:colId xmlns:a16="http://schemas.microsoft.com/office/drawing/2014/main" val="20003"/>
                        </a:ext>
                      </a:extLst>
                    </a:gridCol>
                  </a:tblGrid>
                  <a:tr h="822960">
                    <a:tc>
                      <a:txBody>
                        <a:bodyPr/>
                        <a:lstStyle/>
                        <a:p>
                          <a:r>
                            <a:rPr kumimoji="1" lang="en-US" altLang="ja-JP" sz="2400" dirty="0"/>
                            <a:t>Band</a:t>
                          </a:r>
                          <a:endParaRPr kumimoji="1" lang="ja-JP" altLang="en-US" sz="2400" dirty="0"/>
                        </a:p>
                      </a:txBody>
                      <a:tcPr/>
                    </a:tc>
                    <a:tc>
                      <a:txBody>
                        <a:bodyPr/>
                        <a:lstStyle/>
                        <a:p>
                          <a:r>
                            <a:rPr kumimoji="1" lang="en-US" altLang="ja-JP" sz="2400" dirty="0"/>
                            <a:t>λ</a:t>
                          </a:r>
                          <a:endParaRPr kumimoji="1" lang="ja-JP" altLang="en-US" sz="2400" dirty="0"/>
                        </a:p>
                      </a:txBody>
                      <a:tcPr/>
                    </a:tc>
                    <a:tc>
                      <a:txBody>
                        <a:bodyPr/>
                        <a:lstStyle/>
                        <a:p>
                          <a:endParaRPr lang="ja-JP"/>
                        </a:p>
                      </a:txBody>
                      <a:tcPr>
                        <a:blipFill>
                          <a:blip r:embed="rId5"/>
                          <a:stretch>
                            <a:fillRect l="-212500" t="-8889" r="-108796" b="-405926"/>
                          </a:stretch>
                        </a:blipFill>
                      </a:tcPr>
                    </a:tc>
                    <a:tc>
                      <a:txBody>
                        <a:bodyPr/>
                        <a:lstStyle/>
                        <a:p>
                          <a:endParaRPr lang="ja-JP"/>
                        </a:p>
                      </a:txBody>
                      <a:tcPr>
                        <a:blipFill>
                          <a:blip r:embed="rId5"/>
                          <a:stretch>
                            <a:fillRect l="-293478" t="-8889" r="-2174" b="-405926"/>
                          </a:stretch>
                        </a:blipFill>
                      </a:tcPr>
                    </a:tc>
                    <a:extLst>
                      <a:ext uri="{0D108BD9-81ED-4DB2-BD59-A6C34878D82A}">
                        <a16:rowId xmlns:a16="http://schemas.microsoft.com/office/drawing/2014/main" val="10000"/>
                      </a:ext>
                    </a:extLst>
                  </a:tr>
                  <a:tr h="457200">
                    <a:tc>
                      <a:txBody>
                        <a:bodyPr/>
                        <a:lstStyle/>
                        <a:p>
                          <a:r>
                            <a:rPr kumimoji="1" lang="en-US" altLang="ja-JP" sz="2400" dirty="0"/>
                            <a:t>γ-ray</a:t>
                          </a:r>
                          <a:endParaRPr kumimoji="1" lang="ja-JP" altLang="en-US" sz="2400" dirty="0"/>
                        </a:p>
                      </a:txBody>
                      <a:tcPr/>
                    </a:tc>
                    <a:tc>
                      <a:txBody>
                        <a:bodyPr/>
                        <a:lstStyle/>
                        <a:p>
                          <a:endParaRPr kumimoji="1" lang="ja-JP" altLang="en-US" sz="2400" baseline="30000" dirty="0"/>
                        </a:p>
                      </a:txBody>
                      <a:tcPr/>
                    </a:tc>
                    <a:tc>
                      <a:txBody>
                        <a:bodyPr/>
                        <a:lstStyle/>
                        <a:p>
                          <a:r>
                            <a:rPr kumimoji="1" lang="en-US" altLang="ja-JP" sz="2400" dirty="0"/>
                            <a:t>10</a:t>
                          </a:r>
                          <a:r>
                            <a:rPr kumimoji="1" lang="en-US" altLang="ja-JP" sz="2400" baseline="30000" dirty="0"/>
                            <a:t>5</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9</a:t>
                          </a:r>
                          <a:endParaRPr kumimoji="1" lang="ja-JP" altLang="en-US" sz="2400" baseline="30000" dirty="0"/>
                        </a:p>
                      </a:txBody>
                      <a:tcPr/>
                    </a:tc>
                    <a:extLst>
                      <a:ext uri="{0D108BD9-81ED-4DB2-BD59-A6C34878D82A}">
                        <a16:rowId xmlns:a16="http://schemas.microsoft.com/office/drawing/2014/main" val="10001"/>
                      </a:ext>
                    </a:extLst>
                  </a:tr>
                  <a:tr h="457200">
                    <a:tc>
                      <a:txBody>
                        <a:bodyPr/>
                        <a:lstStyle/>
                        <a:p>
                          <a:r>
                            <a:rPr kumimoji="1" lang="ja-JP" altLang="en-US" sz="2400" dirty="0"/>
                            <a:t>Ｘ</a:t>
                          </a:r>
                          <a:r>
                            <a:rPr kumimoji="1" lang="en-US" altLang="ja-JP" sz="2400" dirty="0"/>
                            <a:t>-ray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nm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7</a:t>
                          </a:r>
                          <a:endParaRPr kumimoji="1" lang="ja-JP" altLang="en-US" sz="2400" baseline="30000" dirty="0"/>
                        </a:p>
                      </a:txBody>
                      <a:tcPr/>
                    </a:tc>
                    <a:extLst>
                      <a:ext uri="{0D108BD9-81ED-4DB2-BD59-A6C34878D82A}">
                        <a16:rowId xmlns:a16="http://schemas.microsoft.com/office/drawing/2014/main" val="10002"/>
                      </a:ext>
                    </a:extLst>
                  </a:tr>
                  <a:tr h="457200">
                    <a:tc>
                      <a:txBody>
                        <a:bodyPr/>
                        <a:lstStyle/>
                        <a:p>
                          <a:r>
                            <a:rPr kumimoji="1" lang="en-US" altLang="ja-JP" sz="2400" dirty="0"/>
                            <a:t>UV</a:t>
                          </a:r>
                          <a:endParaRPr kumimoji="1" lang="ja-JP" altLang="en-US" sz="2400" dirty="0"/>
                        </a:p>
                      </a:txBody>
                      <a:tcPr/>
                    </a:tc>
                    <a:tc>
                      <a:txBody>
                        <a:bodyPr/>
                        <a:lstStyle/>
                        <a:p>
                          <a:r>
                            <a:rPr kumimoji="1" lang="en-US" altLang="ja-JP" sz="2400" dirty="0"/>
                            <a:t>10 nm</a:t>
                          </a:r>
                          <a:endParaRPr kumimoji="1" lang="ja-JP" altLang="en-US" sz="2400" dirty="0"/>
                        </a:p>
                      </a:txBody>
                      <a:tcPr/>
                    </a:tc>
                    <a:tc>
                      <a:txBody>
                        <a:bodyPr/>
                        <a:lstStyle/>
                        <a:p>
                          <a:r>
                            <a:rPr kumimoji="1" lang="en-US" altLang="ja-JP" sz="2400" dirty="0"/>
                            <a:t>10</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5</a:t>
                          </a:r>
                          <a:endParaRPr kumimoji="1" lang="ja-JP" altLang="en-US" sz="2400" baseline="30000" dirty="0"/>
                        </a:p>
                      </a:txBody>
                      <a:tcPr/>
                    </a:tc>
                    <a:extLst>
                      <a:ext uri="{0D108BD9-81ED-4DB2-BD59-A6C34878D82A}">
                        <a16:rowId xmlns:a16="http://schemas.microsoft.com/office/drawing/2014/main" val="10003"/>
                      </a:ext>
                    </a:extLst>
                  </a:tr>
                  <a:tr h="457200">
                    <a:tc>
                      <a:txBody>
                        <a:bodyPr/>
                        <a:lstStyle/>
                        <a:p>
                          <a:r>
                            <a:rPr kumimoji="1" lang="en-US" altLang="ja-JP" sz="2400" dirty="0" err="1">
                              <a:solidFill>
                                <a:srgbClr val="FF0000"/>
                              </a:solidFill>
                            </a:rPr>
                            <a:t>Opt</a:t>
                          </a:r>
                          <a:endParaRPr kumimoji="1" lang="ja-JP" altLang="en-US" sz="2400" dirty="0">
                            <a:solidFill>
                              <a:srgbClr val="FF0000"/>
                            </a:solidFill>
                          </a:endParaRPr>
                        </a:p>
                      </a:txBody>
                      <a:tcPr/>
                    </a:tc>
                    <a:tc>
                      <a:txBody>
                        <a:bodyPr/>
                        <a:lstStyle/>
                        <a:p>
                          <a:r>
                            <a:rPr kumimoji="1" lang="en-US" altLang="ja-JP" sz="2400" dirty="0">
                              <a:solidFill>
                                <a:srgbClr val="FF0000"/>
                              </a:solidFill>
                            </a:rPr>
                            <a:t>100 nm</a:t>
                          </a:r>
                          <a:endParaRPr kumimoji="1" lang="ja-JP" altLang="en-US" sz="2400" dirty="0">
                            <a:solidFill>
                              <a:srgbClr val="FF0000"/>
                            </a:solidFill>
                          </a:endParaRPr>
                        </a:p>
                      </a:txBody>
                      <a:tcPr/>
                    </a:tc>
                    <a:tc>
                      <a:txBody>
                        <a:bodyPr/>
                        <a:lstStyle/>
                        <a:p>
                          <a:r>
                            <a:rPr kumimoji="1" lang="en-US" altLang="ja-JP" sz="2400" dirty="0">
                              <a:solidFill>
                                <a:srgbClr val="FF0000"/>
                              </a:solidFill>
                            </a:rPr>
                            <a:t>1</a:t>
                          </a:r>
                          <a:endParaRPr kumimoji="1" lang="ja-JP" altLang="en-US" sz="2400"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rPr>
                            <a:t>10</a:t>
                          </a:r>
                          <a:r>
                            <a:rPr kumimoji="1" lang="en-US" altLang="ja-JP" sz="2400" baseline="30000" dirty="0">
                              <a:solidFill>
                                <a:srgbClr val="FF0000"/>
                              </a:solidFill>
                            </a:rPr>
                            <a:t>4</a:t>
                          </a:r>
                          <a:endParaRPr kumimoji="1" lang="ja-JP" altLang="en-US" sz="2400" baseline="30000" dirty="0">
                            <a:solidFill>
                              <a:srgbClr val="FF0000"/>
                            </a:solidFill>
                          </a:endParaRPr>
                        </a:p>
                      </a:txBody>
                      <a:tcPr/>
                    </a:tc>
                    <a:extLst>
                      <a:ext uri="{0D108BD9-81ED-4DB2-BD59-A6C34878D82A}">
                        <a16:rowId xmlns:a16="http://schemas.microsoft.com/office/drawing/2014/main" val="10004"/>
                      </a:ext>
                    </a:extLst>
                  </a:tr>
                  <a:tr h="457200">
                    <a:tc>
                      <a:txBody>
                        <a:bodyPr/>
                        <a:lstStyle/>
                        <a:p>
                          <a:r>
                            <a:rPr kumimoji="1" lang="en-US" altLang="ja-JP" sz="2400" dirty="0"/>
                            <a:t>NIR</a:t>
                          </a:r>
                          <a:endParaRPr kumimoji="1" lang="ja-JP" altLang="en-US" sz="2400" dirty="0"/>
                        </a:p>
                      </a:txBody>
                      <a:tcPr/>
                    </a:tc>
                    <a:tc>
                      <a:txBody>
                        <a:bodyPr/>
                        <a:lstStyle/>
                        <a:p>
                          <a:r>
                            <a:rPr kumimoji="1" lang="en-US" altLang="ja-JP" sz="2400" dirty="0"/>
                            <a:t>1</a:t>
                          </a:r>
                          <a:r>
                            <a:rPr kumimoji="1" lang="en-US" altLang="ja-JP" sz="2400" baseline="0" dirty="0"/>
                            <a:t> u</a:t>
                          </a:r>
                          <a:r>
                            <a:rPr kumimoji="1" lang="en-US" altLang="ja-JP" sz="2400" dirty="0"/>
                            <a:t>m</a:t>
                          </a:r>
                          <a:endParaRPr kumimoji="1" lang="ja-JP" altLang="en-US" sz="2400" dirty="0"/>
                        </a:p>
                      </a:txBody>
                      <a:tcPr/>
                    </a:tc>
                    <a:tc>
                      <a:txBody>
                        <a:bodyPr/>
                        <a:lstStyle/>
                        <a:p>
                          <a:r>
                            <a:rPr kumimoji="1" lang="en-US" altLang="ja-JP" sz="2400" dirty="0"/>
                            <a:t>0.1</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baseline="30000" dirty="0"/>
                        </a:p>
                      </a:txBody>
                      <a:tcPr/>
                    </a:tc>
                    <a:extLst>
                      <a:ext uri="{0D108BD9-81ED-4DB2-BD59-A6C34878D82A}">
                        <a16:rowId xmlns:a16="http://schemas.microsoft.com/office/drawing/2014/main" val="10005"/>
                      </a:ext>
                    </a:extLst>
                  </a:tr>
                  <a:tr h="457200">
                    <a:tc>
                      <a:txBody>
                        <a:bodyPr/>
                        <a:lstStyle/>
                        <a:p>
                          <a:r>
                            <a:rPr kumimoji="1" lang="en-US" altLang="ja-JP" sz="2400" dirty="0"/>
                            <a:t>FIR</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100 um </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-3</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endParaRPr kumimoji="1" lang="ja-JP" altLang="en-US" sz="2400" baseline="30000" dirty="0"/>
                        </a:p>
                      </a:txBody>
                      <a:tcPr/>
                    </a:tc>
                    <a:extLst>
                      <a:ext uri="{0D108BD9-81ED-4DB2-BD59-A6C34878D82A}">
                        <a16:rowId xmlns:a16="http://schemas.microsoft.com/office/drawing/2014/main" val="10006"/>
                      </a:ext>
                    </a:extLst>
                  </a:tr>
                  <a:tr h="457200">
                    <a:tc>
                      <a:txBody>
                        <a:bodyPr/>
                        <a:lstStyle/>
                        <a:p>
                          <a:r>
                            <a:rPr kumimoji="1" lang="en-US" altLang="ja-JP" sz="2400" dirty="0"/>
                            <a:t>Radio</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a:t>
                          </a:r>
                          <a:r>
                            <a:rPr kumimoji="1" lang="en-US" altLang="ja-JP" sz="2400" baseline="0" dirty="0"/>
                            <a:t> mm</a:t>
                          </a:r>
                          <a:endParaRPr kumimoji="1" lang="ja-JP"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10</a:t>
                          </a:r>
                          <a:r>
                            <a:rPr kumimoji="1" lang="en-US" altLang="ja-JP" sz="2400" baseline="30000" dirty="0"/>
                            <a:t>-4</a:t>
                          </a:r>
                          <a:endParaRPr kumimoji="1" lang="ja-JP" altLang="en-US" sz="2400" baseline="30000" dirty="0"/>
                        </a:p>
                      </a:txBody>
                      <a:tcPr/>
                    </a:tc>
                    <a:tc>
                      <a:txBody>
                        <a:bodyPr/>
                        <a:lstStyle/>
                        <a:p>
                          <a:r>
                            <a:rPr kumimoji="1" lang="en-US" altLang="ja-JP" sz="2400" dirty="0"/>
                            <a:t>1</a:t>
                          </a:r>
                          <a:endParaRPr kumimoji="1" lang="ja-JP" altLang="en-US" sz="2400" dirty="0"/>
                        </a:p>
                      </a:txBody>
                      <a:tcPr/>
                    </a:tc>
                    <a:extLst>
                      <a:ext uri="{0D108BD9-81ED-4DB2-BD59-A6C34878D82A}">
                        <a16:rowId xmlns:a16="http://schemas.microsoft.com/office/drawing/2014/main" val="10007"/>
                      </a:ext>
                    </a:extLst>
                  </a:tr>
                </a:tbl>
              </a:graphicData>
            </a:graphic>
          </p:graphicFrame>
        </mc:Fallback>
      </mc:AlternateContent>
      <p:sp>
        <p:nvSpPr>
          <p:cNvPr id="10" name="タイトル 1">
            <a:extLst>
              <a:ext uri="{FF2B5EF4-FFF2-40B4-BE49-F238E27FC236}">
                <a16:creationId xmlns:a16="http://schemas.microsoft.com/office/drawing/2014/main" id="{E58062F7-BA29-5973-3E5B-8F4D92DBA63E}"/>
              </a:ext>
            </a:extLst>
          </p:cNvPr>
          <p:cNvSpPr>
            <a:spLocks noGrp="1"/>
          </p:cNvSpPr>
          <p:nvPr>
            <p:ph type="title"/>
          </p:nvPr>
        </p:nvSpPr>
        <p:spPr>
          <a:xfrm>
            <a:off x="457200" y="274638"/>
            <a:ext cx="8229600" cy="1143000"/>
          </a:xfrm>
        </p:spPr>
        <p:txBody>
          <a:bodyPr>
            <a:normAutofit fontScale="90000"/>
          </a:bodyPr>
          <a:lstStyle/>
          <a:p>
            <a:r>
              <a:rPr kumimoji="1" lang="en-US" altLang="ja-JP" dirty="0"/>
              <a:t>Energy of </a:t>
            </a:r>
            <a:br>
              <a:rPr kumimoji="1" lang="en-US" altLang="ja-JP" dirty="0"/>
            </a:br>
            <a:r>
              <a:rPr kumimoji="1" lang="en-US" altLang="ja-JP" dirty="0"/>
              <a:t>E-M waves</a:t>
            </a:r>
            <a:endParaRPr kumimoji="1" lang="ja-JP" altLang="en-US" dirty="0"/>
          </a:p>
        </p:txBody>
      </p:sp>
    </p:spTree>
    <p:extLst>
      <p:ext uri="{BB962C8B-B14F-4D97-AF65-F5344CB8AC3E}">
        <p14:creationId xmlns:p14="http://schemas.microsoft.com/office/powerpoint/2010/main" val="4802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099" name="Picture 3" descr="C:\Users\mikio\Desktop\kurita\講義\観測天文学\参考資料\multiwavelength_milkyway_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78941"/>
            <a:ext cx="8391225"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58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460FA01-3DBE-477A-98F8-52A95A622C0A}"/>
              </a:ext>
            </a:extLst>
          </p:cNvPr>
          <p:cNvSpPr/>
          <p:nvPr/>
        </p:nvSpPr>
        <p:spPr>
          <a:xfrm>
            <a:off x="400752" y="3957449"/>
            <a:ext cx="2386608"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Filter</a:t>
            </a:r>
            <a:endParaRPr kumimoji="1" lang="ja-JP" altLang="en-US" dirty="0">
              <a:solidFill>
                <a:schemeClr val="tx1"/>
              </a:solidFill>
            </a:endParaRPr>
          </a:p>
        </p:txBody>
      </p:sp>
      <p:sp>
        <p:nvSpPr>
          <p:cNvPr id="2" name="タイトル 1">
            <a:extLst>
              <a:ext uri="{FF2B5EF4-FFF2-40B4-BE49-F238E27FC236}">
                <a16:creationId xmlns:a16="http://schemas.microsoft.com/office/drawing/2014/main" id="{B52AE8CC-134A-41B5-B960-CA14B71FFBD2}"/>
              </a:ext>
            </a:extLst>
          </p:cNvPr>
          <p:cNvSpPr>
            <a:spLocks noGrp="1"/>
          </p:cNvSpPr>
          <p:nvPr>
            <p:ph type="title"/>
          </p:nvPr>
        </p:nvSpPr>
        <p:spPr/>
        <p:txBody>
          <a:bodyPr/>
          <a:lstStyle/>
          <a:p>
            <a:r>
              <a:rPr lang="en-US" altLang="ja-JP" dirty="0"/>
              <a:t>Imager</a:t>
            </a:r>
            <a:endParaRPr kumimoji="1" lang="ja-JP" altLang="en-US" dirty="0"/>
          </a:p>
        </p:txBody>
      </p:sp>
      <p:cxnSp>
        <p:nvCxnSpPr>
          <p:cNvPr id="5" name="直線コネクタ 4">
            <a:extLst>
              <a:ext uri="{FF2B5EF4-FFF2-40B4-BE49-F238E27FC236}">
                <a16:creationId xmlns:a16="http://schemas.microsoft.com/office/drawing/2014/main" id="{C8CE0E61-53A1-4869-9E5B-CECEF1CA9C70}"/>
              </a:ext>
            </a:extLst>
          </p:cNvPr>
          <p:cNvCxnSpPr/>
          <p:nvPr/>
        </p:nvCxnSpPr>
        <p:spPr>
          <a:xfrm>
            <a:off x="539552" y="2204864"/>
            <a:ext cx="1008112" cy="2736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5375E1B-61E9-4E14-AF8D-9004A55F4555}"/>
              </a:ext>
            </a:extLst>
          </p:cNvPr>
          <p:cNvCxnSpPr>
            <a:cxnSpLocks/>
          </p:cNvCxnSpPr>
          <p:nvPr/>
        </p:nvCxnSpPr>
        <p:spPr>
          <a:xfrm flipH="1">
            <a:off x="1561340" y="2204864"/>
            <a:ext cx="778412" cy="2736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0D1685A-E2C9-4A47-B476-7CA74F71B5E1}"/>
              </a:ext>
            </a:extLst>
          </p:cNvPr>
          <p:cNvCxnSpPr/>
          <p:nvPr/>
        </p:nvCxnSpPr>
        <p:spPr>
          <a:xfrm>
            <a:off x="885916" y="2204864"/>
            <a:ext cx="1008112" cy="273630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3736A87-33D7-4A44-981E-12D619392411}"/>
              </a:ext>
            </a:extLst>
          </p:cNvPr>
          <p:cNvCxnSpPr>
            <a:cxnSpLocks/>
          </p:cNvCxnSpPr>
          <p:nvPr/>
        </p:nvCxnSpPr>
        <p:spPr>
          <a:xfrm flipH="1">
            <a:off x="1907704" y="2204864"/>
            <a:ext cx="778412" cy="273630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8F4D622-B114-483F-9C18-973F86D1F4A2}"/>
              </a:ext>
            </a:extLst>
          </p:cNvPr>
          <p:cNvSpPr/>
          <p:nvPr/>
        </p:nvSpPr>
        <p:spPr>
          <a:xfrm>
            <a:off x="791580" y="4941168"/>
            <a:ext cx="1512168" cy="2880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Detector</a:t>
            </a:r>
            <a:endParaRPr kumimoji="1" lang="ja-JP" altLang="en-US" dirty="0"/>
          </a:p>
        </p:txBody>
      </p:sp>
      <p:sp>
        <p:nvSpPr>
          <p:cNvPr id="13" name="テキスト ボックス 12">
            <a:extLst>
              <a:ext uri="{FF2B5EF4-FFF2-40B4-BE49-F238E27FC236}">
                <a16:creationId xmlns:a16="http://schemas.microsoft.com/office/drawing/2014/main" id="{5EF926FD-9193-4860-BF72-4DAD1166FBE2}"/>
              </a:ext>
            </a:extLst>
          </p:cNvPr>
          <p:cNvSpPr txBox="1"/>
          <p:nvPr/>
        </p:nvSpPr>
        <p:spPr>
          <a:xfrm>
            <a:off x="450248" y="5380173"/>
            <a:ext cx="1587614" cy="646331"/>
          </a:xfrm>
          <a:prstGeom prst="rect">
            <a:avLst/>
          </a:prstGeom>
          <a:noFill/>
        </p:spPr>
        <p:txBody>
          <a:bodyPr wrap="none" rtlCol="0">
            <a:spAutoFit/>
          </a:bodyPr>
          <a:lstStyle/>
          <a:p>
            <a:pPr algn="ctr"/>
            <a:r>
              <a:rPr kumimoji="1" lang="en-US" altLang="ja-JP" dirty="0"/>
              <a:t>Imager</a:t>
            </a:r>
          </a:p>
          <a:p>
            <a:pPr algn="ctr"/>
            <a:r>
              <a:rPr lang="en-US" altLang="ja-JP" dirty="0"/>
              <a:t>(</a:t>
            </a:r>
            <a:r>
              <a:rPr kumimoji="1" lang="en-US" altLang="ja-JP" dirty="0"/>
              <a:t>Simplest case</a:t>
            </a:r>
            <a:r>
              <a:rPr lang="en-US" altLang="ja-JP" dirty="0"/>
              <a:t>)</a:t>
            </a:r>
            <a:endParaRPr kumimoji="1" lang="ja-JP" altLang="en-US" dirty="0"/>
          </a:p>
        </p:txBody>
      </p:sp>
      <p:sp>
        <p:nvSpPr>
          <p:cNvPr id="14" name="テキスト ボックス 13">
            <a:extLst>
              <a:ext uri="{FF2B5EF4-FFF2-40B4-BE49-F238E27FC236}">
                <a16:creationId xmlns:a16="http://schemas.microsoft.com/office/drawing/2014/main" id="{BF56BD30-DBF6-425A-A7EA-E0739456736F}"/>
              </a:ext>
            </a:extLst>
          </p:cNvPr>
          <p:cNvSpPr txBox="1"/>
          <p:nvPr/>
        </p:nvSpPr>
        <p:spPr>
          <a:xfrm>
            <a:off x="521034" y="1729437"/>
            <a:ext cx="2145524" cy="369332"/>
          </a:xfrm>
          <a:prstGeom prst="rect">
            <a:avLst/>
          </a:prstGeom>
          <a:noFill/>
        </p:spPr>
        <p:txBody>
          <a:bodyPr wrap="none" rtlCol="0">
            <a:spAutoFit/>
          </a:bodyPr>
          <a:lstStyle/>
          <a:p>
            <a:r>
              <a:rPr kumimoji="1" lang="en-US" altLang="ja-JP" dirty="0"/>
              <a:t>Ray from a telescope</a:t>
            </a:r>
            <a:endParaRPr kumimoji="1" lang="ja-JP" altLang="en-US" dirty="0"/>
          </a:p>
        </p:txBody>
      </p:sp>
      <p:sp>
        <p:nvSpPr>
          <p:cNvPr id="15" name="テキスト ボックス 14">
            <a:extLst>
              <a:ext uri="{FF2B5EF4-FFF2-40B4-BE49-F238E27FC236}">
                <a16:creationId xmlns:a16="http://schemas.microsoft.com/office/drawing/2014/main" id="{F5D45F57-2AC9-4C03-83EE-DE570BECCDE8}"/>
              </a:ext>
            </a:extLst>
          </p:cNvPr>
          <p:cNvSpPr txBox="1"/>
          <p:nvPr/>
        </p:nvSpPr>
        <p:spPr>
          <a:xfrm>
            <a:off x="3270972" y="1141293"/>
            <a:ext cx="5873028" cy="5355312"/>
          </a:xfrm>
          <a:prstGeom prst="rect">
            <a:avLst/>
          </a:prstGeom>
          <a:noFill/>
        </p:spPr>
        <p:txBody>
          <a:bodyPr wrap="square" rtlCol="0">
            <a:spAutoFit/>
          </a:bodyPr>
          <a:lstStyle/>
          <a:p>
            <a:pPr algn="just"/>
            <a:r>
              <a:rPr lang="en-US" altLang="ja-JP" dirty="0"/>
              <a:t>A device for acquiring a two-dimensional image. The simplest imaging device, shown at left, places the detector directly at the focal plane of the telescope. Usually, a filter is inserted to observe at a specific wavelength.</a:t>
            </a:r>
          </a:p>
          <a:p>
            <a:pPr algn="just"/>
            <a:r>
              <a:rPr kumimoji="1" lang="en-US" altLang="ja-JP" b="1" dirty="0"/>
              <a:t>Advantages</a:t>
            </a:r>
            <a:r>
              <a:rPr kumimoji="1" lang="ja-JP" altLang="en-US" b="1" dirty="0"/>
              <a:t>：</a:t>
            </a:r>
            <a:endParaRPr kumimoji="1" lang="en-US" altLang="ja-JP" b="1" dirty="0"/>
          </a:p>
          <a:p>
            <a:pPr algn="just"/>
            <a:r>
              <a:rPr kumimoji="1" lang="en-US" altLang="ja-JP" dirty="0"/>
              <a:t>You can make it without additional optics with low cost</a:t>
            </a:r>
          </a:p>
          <a:p>
            <a:pPr algn="just"/>
            <a:r>
              <a:rPr lang="en-US" altLang="ja-JP" b="1" dirty="0"/>
              <a:t>Disadvantages</a:t>
            </a:r>
            <a:r>
              <a:rPr kumimoji="1" lang="ja-JP" altLang="en-US" b="1" dirty="0"/>
              <a:t>：</a:t>
            </a:r>
            <a:endParaRPr kumimoji="1" lang="en-US" altLang="ja-JP" b="1" dirty="0"/>
          </a:p>
          <a:p>
            <a:pPr algn="just"/>
            <a:r>
              <a:rPr kumimoji="1" lang="en-US" altLang="ja-JP" dirty="0"/>
              <a:t>It is not applicable to </a:t>
            </a:r>
            <a:r>
              <a:rPr lang="en-US" altLang="ja-JP" dirty="0"/>
              <a:t>l</a:t>
            </a:r>
            <a:r>
              <a:rPr kumimoji="1" lang="en-US" altLang="ja-JP" dirty="0"/>
              <a:t>arge telescopes which have long focal lengths and large magnifications that make the image too large for the pixel size of the detector, and the field of view is strictly limited. </a:t>
            </a:r>
          </a:p>
          <a:p>
            <a:pPr algn="just"/>
            <a:r>
              <a:rPr kumimoji="1" lang="en-US" altLang="ja-JP" dirty="0"/>
              <a:t>A filter wheel is required to observe multiple bands. It is necessary to take into account that the focal length does not change with the filter when the filter is replaced. Employing a filter wheel, the filter cannot be placed immediately in front of the detector. This makes the filter larger. </a:t>
            </a:r>
          </a:p>
          <a:p>
            <a:pPr algn="just"/>
            <a:r>
              <a:rPr kumimoji="1" lang="en-US" altLang="ja-JP" dirty="0"/>
              <a:t>At bright f-numbers, the range of angles of light rays incident on the filter increases, resulting in non-uniform transmission characteristics of the filter.</a:t>
            </a:r>
            <a:endParaRPr kumimoji="1" lang="ja-JP" altLang="en-US" dirty="0"/>
          </a:p>
        </p:txBody>
      </p:sp>
    </p:spTree>
    <p:extLst>
      <p:ext uri="{BB962C8B-B14F-4D97-AF65-F5344CB8AC3E}">
        <p14:creationId xmlns:p14="http://schemas.microsoft.com/office/powerpoint/2010/main" val="160513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A9A01-167C-4078-9655-1153D043C2DA}"/>
              </a:ext>
            </a:extLst>
          </p:cNvPr>
          <p:cNvSpPr>
            <a:spLocks noGrp="1"/>
          </p:cNvSpPr>
          <p:nvPr>
            <p:ph type="title"/>
          </p:nvPr>
        </p:nvSpPr>
        <p:spPr/>
        <p:txBody>
          <a:bodyPr>
            <a:normAutofit fontScale="90000"/>
          </a:bodyPr>
          <a:lstStyle/>
          <a:p>
            <a:r>
              <a:rPr lang="en-US" altLang="ja-JP" dirty="0"/>
              <a:t>Multi-band Imager</a:t>
            </a:r>
            <a:br>
              <a:rPr lang="en-US" altLang="ja-JP" dirty="0"/>
            </a:br>
            <a:r>
              <a:rPr lang="en-US" altLang="ja-JP" dirty="0"/>
              <a:t>with a Dichroic Mirror</a:t>
            </a:r>
            <a:endParaRPr kumimoji="1" lang="ja-JP" altLang="en-US" dirty="0"/>
          </a:p>
        </p:txBody>
      </p:sp>
      <p:cxnSp>
        <p:nvCxnSpPr>
          <p:cNvPr id="4" name="直線コネクタ 3">
            <a:extLst>
              <a:ext uri="{FF2B5EF4-FFF2-40B4-BE49-F238E27FC236}">
                <a16:creationId xmlns:a16="http://schemas.microsoft.com/office/drawing/2014/main" id="{F9E5D7B4-E9B5-4BC7-A6D7-95529AF0609C}"/>
              </a:ext>
            </a:extLst>
          </p:cNvPr>
          <p:cNvCxnSpPr/>
          <p:nvPr/>
        </p:nvCxnSpPr>
        <p:spPr>
          <a:xfrm>
            <a:off x="1071108" y="2243993"/>
            <a:ext cx="1008112" cy="2736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7F06C87E-1A9B-4F06-85A2-39A362C3055C}"/>
              </a:ext>
            </a:extLst>
          </p:cNvPr>
          <p:cNvCxnSpPr>
            <a:cxnSpLocks/>
          </p:cNvCxnSpPr>
          <p:nvPr/>
        </p:nvCxnSpPr>
        <p:spPr>
          <a:xfrm flipH="1">
            <a:off x="2092896" y="2243993"/>
            <a:ext cx="778412" cy="2736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89BE08F0-3015-4BCF-94CE-88F3B2139CC6}"/>
              </a:ext>
            </a:extLst>
          </p:cNvPr>
          <p:cNvSpPr/>
          <p:nvPr/>
        </p:nvSpPr>
        <p:spPr>
          <a:xfrm rot="2488857">
            <a:off x="652614" y="3183690"/>
            <a:ext cx="2386608"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Dichroic mirror</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DFA2F2C4-21CE-4246-B567-1EE391BAFB5E}"/>
              </a:ext>
            </a:extLst>
          </p:cNvPr>
          <p:cNvSpPr/>
          <p:nvPr/>
        </p:nvSpPr>
        <p:spPr>
          <a:xfrm>
            <a:off x="1323136" y="4980297"/>
            <a:ext cx="1512168" cy="2880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Detector</a:t>
            </a:r>
            <a:endParaRPr kumimoji="1" lang="ja-JP" altLang="en-US" dirty="0"/>
          </a:p>
        </p:txBody>
      </p:sp>
      <p:sp>
        <p:nvSpPr>
          <p:cNvPr id="10" name="テキスト ボックス 9">
            <a:extLst>
              <a:ext uri="{FF2B5EF4-FFF2-40B4-BE49-F238E27FC236}">
                <a16:creationId xmlns:a16="http://schemas.microsoft.com/office/drawing/2014/main" id="{CBC2A0B6-36FF-4A21-B05D-01341DB85F92}"/>
              </a:ext>
            </a:extLst>
          </p:cNvPr>
          <p:cNvSpPr txBox="1"/>
          <p:nvPr/>
        </p:nvSpPr>
        <p:spPr>
          <a:xfrm>
            <a:off x="1211503" y="5549918"/>
            <a:ext cx="1936428" cy="369332"/>
          </a:xfrm>
          <a:prstGeom prst="rect">
            <a:avLst/>
          </a:prstGeom>
          <a:noFill/>
        </p:spPr>
        <p:txBody>
          <a:bodyPr wrap="none" rtlCol="0">
            <a:spAutoFit/>
          </a:bodyPr>
          <a:lstStyle/>
          <a:p>
            <a:r>
              <a:rPr kumimoji="1" lang="en-US" altLang="ja-JP" dirty="0"/>
              <a:t>Multi-band Imager</a:t>
            </a:r>
            <a:endParaRPr kumimoji="1" lang="ja-JP" altLang="en-US" dirty="0"/>
          </a:p>
        </p:txBody>
      </p:sp>
      <p:grpSp>
        <p:nvGrpSpPr>
          <p:cNvPr id="14" name="グループ化 13">
            <a:extLst>
              <a:ext uri="{FF2B5EF4-FFF2-40B4-BE49-F238E27FC236}">
                <a16:creationId xmlns:a16="http://schemas.microsoft.com/office/drawing/2014/main" id="{61E60450-E980-44B3-9EF9-9CCF4C59DCD7}"/>
              </a:ext>
            </a:extLst>
          </p:cNvPr>
          <p:cNvGrpSpPr/>
          <p:nvPr/>
        </p:nvGrpSpPr>
        <p:grpSpPr>
          <a:xfrm rot="16200000">
            <a:off x="1864269" y="2037140"/>
            <a:ext cx="975222" cy="2190985"/>
            <a:chOff x="1893356" y="2941712"/>
            <a:chExt cx="975222" cy="2190985"/>
          </a:xfrm>
        </p:grpSpPr>
        <p:cxnSp>
          <p:nvCxnSpPr>
            <p:cNvPr id="12" name="直線コネクタ 11">
              <a:extLst>
                <a:ext uri="{FF2B5EF4-FFF2-40B4-BE49-F238E27FC236}">
                  <a16:creationId xmlns:a16="http://schemas.microsoft.com/office/drawing/2014/main" id="{0599E49A-57ED-4162-8B36-C4605DBCE3E0}"/>
                </a:ext>
              </a:extLst>
            </p:cNvPr>
            <p:cNvCxnSpPr>
              <a:cxnSpLocks/>
            </p:cNvCxnSpPr>
            <p:nvPr/>
          </p:nvCxnSpPr>
          <p:spPr>
            <a:xfrm rot="5400000" flipV="1">
              <a:off x="1603415" y="4504493"/>
              <a:ext cx="918145" cy="33826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05F2798-4C5F-4B34-AF61-01F3EC27450C}"/>
                </a:ext>
              </a:extLst>
            </p:cNvPr>
            <p:cNvCxnSpPr>
              <a:cxnSpLocks/>
            </p:cNvCxnSpPr>
            <p:nvPr/>
          </p:nvCxnSpPr>
          <p:spPr>
            <a:xfrm rot="5400000">
              <a:off x="1461444" y="3725564"/>
              <a:ext cx="2190985" cy="62328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7" name="正方形/長方形 16">
            <a:extLst>
              <a:ext uri="{FF2B5EF4-FFF2-40B4-BE49-F238E27FC236}">
                <a16:creationId xmlns:a16="http://schemas.microsoft.com/office/drawing/2014/main" id="{C71B4054-953C-47B9-9F52-B89FF625619F}"/>
              </a:ext>
            </a:extLst>
          </p:cNvPr>
          <p:cNvSpPr/>
          <p:nvPr/>
        </p:nvSpPr>
        <p:spPr>
          <a:xfrm rot="16200000">
            <a:off x="2876569" y="3137964"/>
            <a:ext cx="1512168" cy="2880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Detector</a:t>
            </a:r>
            <a:endParaRPr kumimoji="1" lang="ja-JP" altLang="en-US" dirty="0"/>
          </a:p>
        </p:txBody>
      </p:sp>
      <p:sp>
        <p:nvSpPr>
          <p:cNvPr id="18" name="正方形/長方形 17">
            <a:extLst>
              <a:ext uri="{FF2B5EF4-FFF2-40B4-BE49-F238E27FC236}">
                <a16:creationId xmlns:a16="http://schemas.microsoft.com/office/drawing/2014/main" id="{AF258C50-7362-4A21-94BF-3A6F6C5E3471}"/>
              </a:ext>
            </a:extLst>
          </p:cNvPr>
          <p:cNvSpPr/>
          <p:nvPr/>
        </p:nvSpPr>
        <p:spPr>
          <a:xfrm>
            <a:off x="1323136" y="4698708"/>
            <a:ext cx="1512168" cy="19609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Flter</a:t>
            </a:r>
            <a:endParaRPr kumimoji="1" lang="ja-JP" altLang="en-US" dirty="0"/>
          </a:p>
        </p:txBody>
      </p:sp>
      <p:sp>
        <p:nvSpPr>
          <p:cNvPr id="19" name="正方形/長方形 18">
            <a:extLst>
              <a:ext uri="{FF2B5EF4-FFF2-40B4-BE49-F238E27FC236}">
                <a16:creationId xmlns:a16="http://schemas.microsoft.com/office/drawing/2014/main" id="{5C6B8BB2-A21C-477C-9CC3-66422AD6AD55}"/>
              </a:ext>
            </a:extLst>
          </p:cNvPr>
          <p:cNvSpPr/>
          <p:nvPr/>
        </p:nvSpPr>
        <p:spPr>
          <a:xfrm rot="16200000">
            <a:off x="2565539" y="3183933"/>
            <a:ext cx="1512168" cy="19609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Filter</a:t>
            </a:r>
            <a:endParaRPr kumimoji="1" lang="ja-JP" altLang="en-US" dirty="0">
              <a:solidFill>
                <a:schemeClr val="tx1"/>
              </a:solidFill>
            </a:endParaRPr>
          </a:p>
        </p:txBody>
      </p:sp>
      <p:sp>
        <p:nvSpPr>
          <p:cNvPr id="20" name="テキスト ボックス 19">
            <a:extLst>
              <a:ext uri="{FF2B5EF4-FFF2-40B4-BE49-F238E27FC236}">
                <a16:creationId xmlns:a16="http://schemas.microsoft.com/office/drawing/2014/main" id="{40924883-5671-4256-8699-B9CD7BE80918}"/>
              </a:ext>
            </a:extLst>
          </p:cNvPr>
          <p:cNvSpPr txBox="1"/>
          <p:nvPr/>
        </p:nvSpPr>
        <p:spPr>
          <a:xfrm>
            <a:off x="4040346" y="1995988"/>
            <a:ext cx="4852134" cy="3693319"/>
          </a:xfrm>
          <a:prstGeom prst="rect">
            <a:avLst/>
          </a:prstGeom>
          <a:noFill/>
        </p:spPr>
        <p:txBody>
          <a:bodyPr wrap="square" rtlCol="0">
            <a:spAutoFit/>
          </a:bodyPr>
          <a:lstStyle/>
          <a:p>
            <a:r>
              <a:rPr lang="en-US" altLang="ja-JP" dirty="0"/>
              <a:t>By inserting a dichroic mirror in the optical path that transmits the longer wavelength and reflects the shorter wavelength, wavelengths can be observed simultaneously at multiple wavelengths.</a:t>
            </a:r>
          </a:p>
          <a:p>
            <a:r>
              <a:rPr lang="en-US" altLang="ja-JP" b="1" dirty="0"/>
              <a:t>Advantages:</a:t>
            </a:r>
          </a:p>
          <a:p>
            <a:r>
              <a:rPr lang="en-US" altLang="ja-JP" dirty="0"/>
              <a:t>Simultaneously multi-band observation is available without filter wheel and loss time.</a:t>
            </a:r>
          </a:p>
          <a:p>
            <a:r>
              <a:rPr kumimoji="1" lang="en-US" altLang="ja-JP" dirty="0"/>
              <a:t>the filter can be placed immediately in front of the detector and they get smaller.</a:t>
            </a:r>
          </a:p>
          <a:p>
            <a:r>
              <a:rPr lang="en-US" altLang="ja-JP" dirty="0"/>
              <a:t>Stable instrument without movable components.</a:t>
            </a:r>
          </a:p>
          <a:p>
            <a:r>
              <a:rPr lang="en-US" altLang="ja-JP" b="1" dirty="0"/>
              <a:t>Disadvantages:</a:t>
            </a:r>
          </a:p>
          <a:p>
            <a:r>
              <a:rPr lang="en-US" altLang="ja-JP" dirty="0"/>
              <a:t>Multiple detectors are required, and it leads cost increasing.</a:t>
            </a:r>
          </a:p>
        </p:txBody>
      </p:sp>
    </p:spTree>
    <p:extLst>
      <p:ext uri="{BB962C8B-B14F-4D97-AF65-F5344CB8AC3E}">
        <p14:creationId xmlns:p14="http://schemas.microsoft.com/office/powerpoint/2010/main" val="39736747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14909</TotalTime>
  <Words>1088</Words>
  <Application>Microsoft Office PowerPoint</Application>
  <PresentationFormat>画面に合わせる (4:3)</PresentationFormat>
  <Paragraphs>220</Paragraphs>
  <Slides>16</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Arial</vt:lpstr>
      <vt:lpstr>Calibri</vt:lpstr>
      <vt:lpstr>Cambria Math</vt:lpstr>
      <vt:lpstr>Lato</vt:lpstr>
      <vt:lpstr>Office ​​テーマ</vt:lpstr>
      <vt:lpstr>Information in  Electromagnetic Waves</vt:lpstr>
      <vt:lpstr>Electromagnetic Waves</vt:lpstr>
      <vt:lpstr>Information in E-M Waves</vt:lpstr>
      <vt:lpstr>Black-Body (Thermal Radiation)</vt:lpstr>
      <vt:lpstr>Energy of  E-M waves</vt:lpstr>
      <vt:lpstr>Energy of  E-M waves</vt:lpstr>
      <vt:lpstr>PowerPoint プレゼンテーション</vt:lpstr>
      <vt:lpstr>Imager</vt:lpstr>
      <vt:lpstr>Multi-band Imager with a Dichroic Mirror</vt:lpstr>
      <vt:lpstr>Imager with a  Collimator and F-conversion</vt:lpstr>
      <vt:lpstr>Adaptive Optics</vt:lpstr>
      <vt:lpstr>Shack Hartmann Wavefront Sensor</vt:lpstr>
      <vt:lpstr>PowerPoint プレゼンテーション</vt:lpstr>
      <vt:lpstr>Ex. Imaging Observation</vt:lpstr>
      <vt:lpstr>Ex. Imaging Observation</vt:lpstr>
      <vt:lpstr>Ex. Photometric Observation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mikio２</dc:creator>
  <cp:lastModifiedBy>mikio</cp:lastModifiedBy>
  <cp:revision>126</cp:revision>
  <dcterms:created xsi:type="dcterms:W3CDTF">2015-10-06T05:24:49Z</dcterms:created>
  <dcterms:modified xsi:type="dcterms:W3CDTF">2023-07-18T03:09:23Z</dcterms:modified>
</cp:coreProperties>
</file>